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48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57.xml" ContentType="application/vnd.openxmlformats-officedocument.presentationml.slide+xml"/>
  <Override PartName="/ppt/slides/slide47.xml" ContentType="application/vnd.openxmlformats-officedocument.presentationml.slide+xml"/>
  <Override PartName="/ppt/slides/slide5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9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390" r:id="rId3"/>
    <p:sldId id="257" r:id="rId4"/>
    <p:sldId id="386" r:id="rId5"/>
    <p:sldId id="385" r:id="rId6"/>
    <p:sldId id="384" r:id="rId7"/>
    <p:sldId id="387" r:id="rId8"/>
    <p:sldId id="263" r:id="rId9"/>
    <p:sldId id="267" r:id="rId10"/>
    <p:sldId id="268" r:id="rId11"/>
    <p:sldId id="350" r:id="rId12"/>
    <p:sldId id="270" r:id="rId13"/>
    <p:sldId id="380" r:id="rId14"/>
    <p:sldId id="269" r:id="rId15"/>
    <p:sldId id="388" r:id="rId16"/>
    <p:sldId id="381" r:id="rId17"/>
    <p:sldId id="355" r:id="rId18"/>
    <p:sldId id="271" r:id="rId19"/>
    <p:sldId id="336" r:id="rId20"/>
    <p:sldId id="265" r:id="rId21"/>
    <p:sldId id="274" r:id="rId22"/>
    <p:sldId id="308" r:id="rId23"/>
    <p:sldId id="335" r:id="rId24"/>
    <p:sldId id="276" r:id="rId25"/>
    <p:sldId id="375" r:id="rId26"/>
    <p:sldId id="352" r:id="rId27"/>
    <p:sldId id="275" r:id="rId28"/>
    <p:sldId id="353" r:id="rId29"/>
    <p:sldId id="280" r:id="rId30"/>
    <p:sldId id="281" r:id="rId31"/>
    <p:sldId id="282" r:id="rId32"/>
    <p:sldId id="283" r:id="rId33"/>
    <p:sldId id="284" r:id="rId34"/>
    <p:sldId id="391" r:id="rId35"/>
    <p:sldId id="393" r:id="rId36"/>
    <p:sldId id="356" r:id="rId37"/>
    <p:sldId id="290" r:id="rId38"/>
    <p:sldId id="376" r:id="rId39"/>
    <p:sldId id="394" r:id="rId40"/>
    <p:sldId id="292" r:id="rId41"/>
    <p:sldId id="294" r:id="rId42"/>
    <p:sldId id="293" r:id="rId43"/>
    <p:sldId id="288" r:id="rId44"/>
    <p:sldId id="377" r:id="rId45"/>
    <p:sldId id="392" r:id="rId46"/>
    <p:sldId id="396" r:id="rId47"/>
    <p:sldId id="397" r:id="rId48"/>
    <p:sldId id="389" r:id="rId49"/>
    <p:sldId id="299" r:id="rId50"/>
    <p:sldId id="314" r:id="rId51"/>
    <p:sldId id="379" r:id="rId52"/>
    <p:sldId id="337" r:id="rId53"/>
    <p:sldId id="338" r:id="rId54"/>
    <p:sldId id="361" r:id="rId55"/>
    <p:sldId id="315" r:id="rId56"/>
    <p:sldId id="339" r:id="rId57"/>
    <p:sldId id="316" r:id="rId58"/>
    <p:sldId id="317" r:id="rId59"/>
    <p:sldId id="395" r:id="rId60"/>
    <p:sldId id="318" r:id="rId61"/>
    <p:sldId id="322" r:id="rId62"/>
    <p:sldId id="323" r:id="rId63"/>
    <p:sldId id="324" r:id="rId64"/>
    <p:sldId id="325" r:id="rId65"/>
    <p:sldId id="372" r:id="rId66"/>
    <p:sldId id="365" r:id="rId67"/>
    <p:sldId id="363" r:id="rId68"/>
    <p:sldId id="364" r:id="rId69"/>
    <p:sldId id="383" r:id="rId70"/>
    <p:sldId id="362" r:id="rId7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1051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79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D3C9B-C212-4F40-B5C4-D66DA99034B4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B66EF-9107-4993-A716-0E90DB79E2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019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10D7C38-E374-4A8F-9BAA-443CCE533688}" type="slidenum">
              <a:rPr lang="en-US" altLang="zh-TW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8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zh-TW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9854080-6FAE-44D9-B60E-B84FD787BF1B}" type="slidenum">
              <a:rPr lang="en-US" altLang="zh-TW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58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zh-TW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F7F7853-7F31-4AAF-B691-087571DE0AD6}" type="slidenum">
              <a:rPr lang="en-US" altLang="zh-TW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60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zh-TW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7B814831-B30A-4FD6-AF1D-A852218B0D8F}" type="slidenum">
              <a:rPr lang="en-US" altLang="zh-TW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66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zh-TW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8469BE9-84D1-42E9-91E6-4C84CF545682}" type="slidenum">
              <a:rPr lang="en-US" altLang="zh-TW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70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zh-TW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arErZaxG_Q&amp;list=PLxm0pH-DnpwG3bfb2JK5xtku8KDlZzOr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zh.wikipedia.org/wiki/File:CKF2008030701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66Zbi_Vjtk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xZ3P6gQNIW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yP3N96Mi1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peS6XsOvW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taiwanschoolnet.org/cyberfair2009/cjhs/e5bda9e889b2e6b581e59f9fe59c96-1-1-13.jpg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56T2TBGaEE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CxnZaTO-D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youtube.com/watch?v=w_IrfxSs3ew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http://www.tchcc.gov.tw/pingpu/640/cca100067-od-c1_10001_0017-0001.jpg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FMzT1LrXv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5D6X9_OsVlc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kRv_xQZmC9Q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RkxFDe5lV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648" y="1556792"/>
            <a:ext cx="5616624" cy="93610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pPr algn="ctr"/>
            <a:r>
              <a:rPr lang="zh-TW" altLang="en-US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臺灣開發史</a:t>
            </a:r>
            <a:endParaRPr lang="zh-TW" altLang="en-US" sz="4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3284984"/>
            <a:ext cx="9144000" cy="3573016"/>
          </a:xfrm>
        </p:spPr>
        <p:txBody>
          <a:bodyPr>
            <a:norm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第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八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單元   清代臺灣的經濟發展</a:t>
            </a:r>
            <a:endParaRPr lang="en-US" altLang="zh-TW" sz="3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rPr>
              <a:t>1.</a:t>
            </a:r>
            <a:r>
              <a:rPr lang="zh-TW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rPr>
              <a:t>土地拓</a:t>
            </a:r>
            <a:r>
              <a:rPr lang="zh-TW" alt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rPr>
              <a:t>墾</a:t>
            </a:r>
            <a:r>
              <a:rPr lang="zh-TW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rPr>
              <a:t>與經營</a:t>
            </a:r>
            <a:endParaRPr lang="en-US" altLang="zh-TW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rPr>
              <a:t>2.</a:t>
            </a:r>
            <a:r>
              <a:rPr lang="zh-TW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rPr>
              <a:t>水利建設與農業發展</a:t>
            </a:r>
            <a:endParaRPr lang="en-US" altLang="zh-TW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rPr>
              <a:t>3.</a:t>
            </a:r>
            <a:r>
              <a:rPr lang="zh-TW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rPr>
              <a:t>漢人與原住民的衝突與同化</a:t>
            </a:r>
            <a:endParaRPr lang="en-US" altLang="zh-TW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rPr>
              <a:t>4.</a:t>
            </a:r>
            <a:r>
              <a:rPr lang="zh-TW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rPr>
              <a:t>區域分工的商業貿易               </a:t>
            </a:r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  <a:hlinkClick r:id="rId2"/>
              </a:rPr>
              <a:t>《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  <a:hlinkClick r:id="rId2"/>
              </a:rPr>
              <a:t>清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  <a:hlinkClick r:id="rId2"/>
              </a:rPr>
              <a:t>領前期的政治與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  <a:hlinkClick r:id="rId2"/>
              </a:rPr>
              <a:t>經濟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  <a:hlinkClick r:id="rId2"/>
              </a:rPr>
              <a:t>》</a:t>
            </a:r>
            <a:endParaRPr lang="zh-TW" alt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62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墾號經營的類型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798217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「金廣福墾號」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，是客家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人和福佬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人結夥的組織，「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」是指廣東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的客家人，「福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」即是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福佬人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當時開發新竹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東南丘陵北埔、寶山、峨嵋一帶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土地。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陳賴章</a:t>
            </a:r>
            <a:r>
              <a:rPr lang="zh-TW" altLang="en-US" sz="3200" b="1" u="sng" dirty="0">
                <a:solidFill>
                  <a:srgbClr val="FF0000"/>
                </a:solidFill>
                <a:latin typeface="+mn-ea"/>
              </a:rPr>
              <a:t>墾號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是指泉州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人陳天章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、陳逢春、賴永和、陳憲伯、戴天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樞等合股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開墾大台北北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地區。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此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類型以土地開發開墾為主的合股團體，一般來說都稱為「墾號」。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11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8" y="913296"/>
            <a:ext cx="4724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484784"/>
            <a:ext cx="2540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9512" y="33265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prstClr val="black"/>
                </a:solidFill>
              </a:rPr>
              <a:t>陳賴章墾號契約</a:t>
            </a:r>
            <a:endParaRPr lang="zh-TW" altLang="en-US" sz="3200" b="1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436096" y="66487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prstClr val="black"/>
                </a:solidFill>
              </a:rPr>
              <a:t>墾府局頒發的墾照</a:t>
            </a:r>
            <a:endParaRPr lang="zh-TW" alt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5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854"/>
            <a:ext cx="3991618" cy="1354137"/>
          </a:xfrm>
        </p:spPr>
        <p:txBody>
          <a:bodyPr/>
          <a:lstStyle/>
          <a:p>
            <a:pPr eaLnBrk="1" hangingPunct="1"/>
            <a:r>
              <a:rPr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金廣福的由來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-29680" y="1124744"/>
            <a:ext cx="3977866" cy="4824536"/>
          </a:xfrm>
        </p:spPr>
        <p:txBody>
          <a:bodyPr anchor="t">
            <a:normAutofit fontScale="25000" lnSpcReduction="20000"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2"/>
              </a:buClr>
              <a:buNone/>
            </a:pPr>
            <a:r>
              <a:rPr lang="en-US" altLang="zh-TW" sz="3200" b="1" dirty="0" smtClean="0">
                <a:latin typeface="+mj-ea"/>
                <a:ea typeface="+mj-ea"/>
              </a:rPr>
              <a:t>	</a:t>
            </a:r>
            <a:endParaRPr lang="en-US" altLang="zh-TW" sz="3200" b="1" dirty="0">
              <a:latin typeface="+mj-ea"/>
              <a:ea typeface="+mj-ea"/>
            </a:endParaRP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12800" b="1" dirty="0" smtClean="0">
                <a:solidFill>
                  <a:schemeClr val="tx1"/>
                </a:solidFill>
                <a:latin typeface="+mj-ea"/>
                <a:ea typeface="+mj-ea"/>
              </a:rPr>
              <a:t>淡水同知</a:t>
            </a:r>
            <a:r>
              <a:rPr lang="zh-TW" altLang="en-US" sz="12800" b="1" u="sng" dirty="0" smtClean="0">
                <a:solidFill>
                  <a:schemeClr val="tx1"/>
                </a:solidFill>
                <a:latin typeface="+mj-ea"/>
                <a:ea typeface="+mj-ea"/>
              </a:rPr>
              <a:t>李嗣鄴</a:t>
            </a:r>
            <a:r>
              <a:rPr lang="zh-TW" altLang="en-US" sz="12800" b="1" dirty="0" smtClean="0">
                <a:solidFill>
                  <a:schemeClr val="tx1"/>
                </a:solidFill>
                <a:latin typeface="+mj-ea"/>
                <a:ea typeface="+mj-ea"/>
              </a:rPr>
              <a:t>為了防番保民而開疆墾土，示諭</a:t>
            </a:r>
            <a:r>
              <a:rPr lang="zh-TW" altLang="en-US" sz="12800" b="1" dirty="0" smtClean="0">
                <a:solidFill>
                  <a:srgbClr val="FF0000"/>
                </a:solidFill>
                <a:latin typeface="+mj-ea"/>
                <a:ea typeface="+mj-ea"/>
              </a:rPr>
              <a:t>姜秀鑾</a:t>
            </a:r>
            <a:r>
              <a:rPr lang="zh-TW" altLang="en-US" sz="12800" b="1" dirty="0" smtClean="0">
                <a:solidFill>
                  <a:schemeClr val="tx1"/>
                </a:solidFill>
                <a:latin typeface="+mj-ea"/>
                <a:ea typeface="+mj-ea"/>
              </a:rPr>
              <a:t>及</a:t>
            </a:r>
            <a:r>
              <a:rPr lang="zh-TW" altLang="en-US" sz="12800" b="1" dirty="0" smtClean="0">
                <a:solidFill>
                  <a:srgbClr val="FF0000"/>
                </a:solidFill>
                <a:latin typeface="+mj-ea"/>
                <a:ea typeface="+mj-ea"/>
              </a:rPr>
              <a:t>周邦正</a:t>
            </a:r>
            <a:r>
              <a:rPr lang="zh-TW" altLang="en-US" sz="12800" b="1" dirty="0" smtClean="0">
                <a:solidFill>
                  <a:schemeClr val="tx1"/>
                </a:solidFill>
                <a:latin typeface="+mj-ea"/>
                <a:ea typeface="+mj-ea"/>
              </a:rPr>
              <a:t>等，向閩、粵兩籍富紳募款，組成金廣福墾號。</a:t>
            </a: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12800" b="1" dirty="0" smtClean="0">
                <a:solidFill>
                  <a:schemeClr val="tx1"/>
                </a:solidFill>
                <a:latin typeface="+mj-ea"/>
                <a:ea typeface="+mj-ea"/>
              </a:rPr>
              <a:t>「金」字代表官方，也有認為是吉祥之意。</a:t>
            </a:r>
          </a:p>
          <a:p>
            <a:pPr eaLnBrk="1" hangingPunct="1">
              <a:lnSpc>
                <a:spcPct val="90000"/>
              </a:lnSpc>
              <a:buClr>
                <a:srgbClr val="0000FF"/>
              </a:buClr>
              <a:buFont typeface="Arial" pitchFamily="34" charset="0"/>
              <a:buNone/>
            </a:pPr>
            <a:endParaRPr lang="en-US" altLang="zh-TW" dirty="0" smtClean="0">
              <a:latin typeface="新細明體" pitchFamily="18" charset="-120"/>
            </a:endParaRPr>
          </a:p>
        </p:txBody>
      </p:sp>
      <p:pic>
        <p:nvPicPr>
          <p:cNvPr id="89093" name="Picture 7" descr="http://upload.wikimedia.org/wikipedia/commons/7/7a/CKF200803070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898" y="4077072"/>
            <a:ext cx="4608512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18" y="25382"/>
            <a:ext cx="5138737" cy="385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39552" y="603567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hlinkClick r:id="rId5"/>
              </a:rPr>
              <a:t>影片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6815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15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3856"/>
            <a:ext cx="43815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10" y="3501008"/>
            <a:ext cx="43815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381500" y="3281887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「姜阿新故宅」為縣定古蹟，為一歐式巴洛克的現代建築。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95536" y="6174145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「大隘開闢百年紀念」石碑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72422" y="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金廣福公館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20" y="0"/>
            <a:ext cx="43815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788024" y="1628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北埔（</a:t>
            </a:r>
            <a:r>
              <a:rPr lang="zh-TW" altLang="en-US" sz="3200" b="1" dirty="0">
                <a:solidFill>
                  <a:srgbClr val="FF0000"/>
                </a:solidFill>
              </a:rPr>
              <a:t>慈天宮）</a:t>
            </a:r>
          </a:p>
        </p:txBody>
      </p:sp>
    </p:spTree>
    <p:extLst>
      <p:ext uri="{BB962C8B-B14F-4D97-AF65-F5344CB8AC3E}">
        <p14:creationId xmlns:p14="http://schemas.microsoft.com/office/powerpoint/2010/main" val="364514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六館業戶</a:t>
            </a:r>
          </a:p>
        </p:txBody>
      </p:sp>
      <p:sp>
        <p:nvSpPr>
          <p:cNvPr id="86019" name="內容版面配置區 2"/>
          <p:cNvSpPr>
            <a:spLocks noGrp="1"/>
          </p:cNvSpPr>
          <p:nvPr>
            <p:ph idx="1"/>
          </p:nvPr>
        </p:nvSpPr>
        <p:spPr>
          <a:xfrm>
            <a:off x="0" y="1447800"/>
            <a:ext cx="9119944" cy="1790700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張達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京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邀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+mn-ea"/>
              </a:rPr>
              <a:t>秦</a:t>
            </a:r>
            <a:r>
              <a:rPr lang="zh-TW" altLang="en-US" sz="3200" b="1" u="sng" dirty="0">
                <a:solidFill>
                  <a:schemeClr val="tx1"/>
                </a:solidFill>
                <a:latin typeface="+mn-ea"/>
              </a:rPr>
              <a:t>登鑑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schemeClr val="tx1"/>
                </a:solidFill>
                <a:latin typeface="+mn-ea"/>
              </a:rPr>
              <a:t>姚德心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schemeClr val="tx1"/>
                </a:solidFill>
                <a:latin typeface="+mn-ea"/>
              </a:rPr>
              <a:t>廖朝孔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schemeClr val="tx1"/>
                </a:solidFill>
                <a:latin typeface="+mn-ea"/>
              </a:rPr>
              <a:t>江又金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schemeClr val="tx1"/>
                </a:solidFill>
                <a:latin typeface="+mn-ea"/>
              </a:rPr>
              <a:t>陳周文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等人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組織「六館業戶」投資土地開墾事業，遍及大台中地區。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Clr>
                <a:srgbClr val="FF0000"/>
              </a:buClr>
              <a:buNone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zh-TW" altLang="en-US" dirty="0" smtClean="0">
              <a:latin typeface="華康宗楷體W7(P)" pitchFamily="66" charset="-120"/>
              <a:ea typeface="華康宗楷體W7(P)" pitchFamily="66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87" y="3238500"/>
            <a:ext cx="271462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6" y="3238500"/>
            <a:ext cx="61912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240429" y="37170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北屯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436096" y="5949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南屯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71800" y="3284984"/>
            <a:ext cx="86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潭子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69" y="0"/>
            <a:ext cx="9114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0" y="692696"/>
            <a:ext cx="7620000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90440" y="5044534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222222"/>
                </a:solidFill>
                <a:latin typeface="+mj-ea"/>
                <a:ea typeface="+mj-ea"/>
              </a:rPr>
              <a:t>福建漳州</a:t>
            </a:r>
            <a:r>
              <a:rPr lang="zh-TW" altLang="en-US" sz="3200" b="1" dirty="0">
                <a:solidFill>
                  <a:srgbClr val="222222"/>
                </a:solidFill>
                <a:latin typeface="+mj-ea"/>
                <a:ea typeface="+mj-ea"/>
              </a:rPr>
              <a:t>府詔安縣</a:t>
            </a:r>
            <a:r>
              <a:rPr lang="zh-TW" altLang="en-US" sz="3200" b="1" dirty="0" smtClean="0">
                <a:solidFill>
                  <a:srgbClr val="222222"/>
                </a:solidFill>
                <a:latin typeface="+mj-ea"/>
                <a:ea typeface="+mj-ea"/>
              </a:rPr>
              <a:t>的客家人</a:t>
            </a:r>
            <a:r>
              <a:rPr lang="zh-TW" altLang="en-US" sz="3200" b="1" dirty="0">
                <a:solidFill>
                  <a:srgbClr val="222222"/>
                </a:solidFill>
                <a:latin typeface="+mj-ea"/>
                <a:ea typeface="+mj-ea"/>
              </a:rPr>
              <a:t>，</a:t>
            </a:r>
            <a:r>
              <a:rPr lang="zh-TW" altLang="en-US" sz="3200" b="1" dirty="0" smtClean="0">
                <a:solidFill>
                  <a:srgbClr val="222222"/>
                </a:solidFill>
                <a:latin typeface="+mj-ea"/>
                <a:ea typeface="+mj-ea"/>
              </a:rPr>
              <a:t>屬於張廖家族，渡台在雲林二崙一帶落腳，後遷台中，為西屯港尾地區</a:t>
            </a:r>
            <a:r>
              <a:rPr lang="zh-TW" altLang="en-US" sz="3200" b="1" dirty="0">
                <a:solidFill>
                  <a:srgbClr val="222222"/>
                </a:solidFill>
                <a:latin typeface="+mj-ea"/>
                <a:ea typeface="+mj-ea"/>
              </a:rPr>
              <a:t>的開拓</a:t>
            </a:r>
            <a:r>
              <a:rPr lang="zh-TW" altLang="en-US" sz="3200" b="1" dirty="0" smtClean="0">
                <a:solidFill>
                  <a:srgbClr val="222222"/>
                </a:solidFill>
                <a:latin typeface="+mj-ea"/>
                <a:ea typeface="+mj-ea"/>
              </a:rPr>
              <a:t>者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zh-TW" altLang="en-US" sz="3200" b="1" dirty="0"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344" y="6904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廖朝孔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6663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張達京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10000"/>
              </a:lnSpc>
              <a:buClrTx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張達京（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1690-1773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）廣東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大埔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縣人，二十餘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歲隻身渡臺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，先在彰化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平原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一帶發展，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至岸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裡舊社（今臺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中后里區）做生意，和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土官阿莫（又稱阿穆、阿睦）過從甚密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18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世紀初，岸裡社人突遭瘟疫侵襲，張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氏替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眾人醫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病。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社人感激之餘，乃與他結親。當時共有六位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女子為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其妻妾，其中之一為土官阿莫之女，後人因稱他為「番駙馬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」。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  <a:buClrTx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張氏以「熟諳番情，精通番語」，且有「撫緩招徠」之功，被任為岸裡社</a:t>
            </a:r>
            <a:r>
              <a:rPr lang="zh-TW" altLang="en-US" sz="3200" b="1" u="sng" dirty="0">
                <a:solidFill>
                  <a:srgbClr val="FF0000"/>
                </a:solidFill>
                <a:latin typeface="+mj-ea"/>
                <a:ea typeface="+mj-ea"/>
              </a:rPr>
              <a:t>第一任通事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5801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標題 1"/>
          <p:cNvSpPr>
            <a:spLocks noGrp="1"/>
          </p:cNvSpPr>
          <p:nvPr>
            <p:ph type="title"/>
          </p:nvPr>
        </p:nvSpPr>
        <p:spPr>
          <a:xfrm>
            <a:off x="179388" y="274638"/>
            <a:ext cx="8964612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吳沙開墾噶瑪蘭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0" y="1447800"/>
            <a:ext cx="5868144" cy="5365576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乾隆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1773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）吳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沙來臺先居淡水，後遷居雞籠，與蛤仔難的原住民從事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交易，歷經多年的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交易深得蛤仔難人的信任，又娶原住民婦，並獲得番目的頭銜及地位。</a:t>
            </a:r>
            <a:endParaRPr lang="en-US" altLang="zh-TW" sz="3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spcBef>
                <a:spcPts val="58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由於精通地理狀況和原住民的內情，乃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結合漢人率領漳、泉、粵三籍人士開墾宜蘭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91140" name="內容版面配置區 5" descr="W020090824610251348182.bmp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700808"/>
            <a:ext cx="2766278" cy="4051300"/>
          </a:xfrm>
        </p:spPr>
      </p:pic>
      <p:sp>
        <p:nvSpPr>
          <p:cNvPr id="4" name="矩形 3"/>
          <p:cNvSpPr/>
          <p:nvPr/>
        </p:nvSpPr>
        <p:spPr>
          <a:xfrm>
            <a:off x="5940152" y="5804088"/>
            <a:ext cx="2513509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0" indent="-274320" algn="r" defTabSz="457200">
              <a:lnSpc>
                <a:spcPct val="120000"/>
              </a:lnSpc>
              <a:spcBef>
                <a:spcPts val="580"/>
              </a:spcBef>
              <a:buClr>
                <a:prstClr val="black">
                  <a:lumMod val="75000"/>
                  <a:lumOff val="25000"/>
                </a:prstClr>
              </a:buClr>
              <a:buFont typeface="Wingdings 2"/>
              <a:buChar char=""/>
              <a:defRPr/>
            </a:pPr>
            <a:r>
              <a:rPr lang="zh-TW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hlinkClick r:id="rId3"/>
              </a:rPr>
              <a:t>吳沙紀念館</a:t>
            </a:r>
            <a:endParaRPr lang="zh-TW" altLang="en-US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4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556792"/>
            <a:ext cx="6072187" cy="499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187624" y="500498"/>
            <a:ext cx="7520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4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清治時期臺灣土地開墾範圍圖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0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土地所有型態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清朝統治初期，除了原住民土地外，未開墾的土地皆為官方所有。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依所有權大致分為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+mn-ea"/>
              </a:rPr>
              <a:t>官有地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民有地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番地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官有地有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官莊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，政府招佃開墾的土地。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「隆恩莊」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由國庫撥款購置田園，租給佃農徵收租息。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「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抄封地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政府沒收人民的土地，租給佃農，以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收租金。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31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水利的開發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清朝統治之前，臺灣水利設施，主要以「井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」 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潭」 、 「陂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」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（埤），設備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簡陋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，灌溉有限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清代臺灣水利開發形式，一般是民間投資或業主、佃農合作興修。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民間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興修開圳的負擔有「主四佃六」或「業三佃七」。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官方對民間水利事業的經營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只消極的限制，不會太大干涉。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82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93187" name="內容版面配置區 3" descr="ww-sccst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文字方塊 1"/>
          <p:cNvSpPr txBox="1"/>
          <p:nvPr/>
        </p:nvSpPr>
        <p:spPr>
          <a:xfrm>
            <a:off x="6156175" y="0"/>
            <a:ext cx="299579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</a:rPr>
              <a:t>天然水潭池沼的取水方式，通常用龍骨車，以人力轉動輪軸帶動龍骨，引低窪地區的水灌溉。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07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fbcdn-sphotos-e-a.akamaihd.net/hphotos-ak-xft1/v/t1.0-9/10930871_910812935617112_8362528055227659253_n.jpg?oh=5afcd80c084d654056d33cfd1cc395c6&amp;oe=55C13E77&amp;__gda__=1438746877_ab9607c8c698e0197db4a3b697f8a5c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2" y="18000"/>
            <a:ext cx="4118249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096" y="0"/>
            <a:ext cx="60960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032829" y="3823195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FF0000"/>
                </a:solidFill>
              </a:rPr>
              <a:t>開埤造圳  人人有份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158273" y="4509120"/>
            <a:ext cx="486003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水圳的興築，工費較高，技術、水源取得、圳路的長短，橫越溪流的多少，面臨問題多且差異大。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168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2365"/>
            <a:ext cx="6742113" cy="531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51520" y="332656"/>
            <a:ext cx="7520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00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清治時期臺灣重要水圳分布圖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761497" y="1512365"/>
            <a:ext cx="22677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水利開發與土地的拓墾趨於一致，大致上係由南而北，由西向東，先從平原、再推向山丘及邊陲土地。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3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922337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八堡圳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25538"/>
            <a:ext cx="9144000" cy="5732462"/>
          </a:xfrm>
        </p:spPr>
        <p:txBody>
          <a:bodyPr anchor="t">
            <a:normAutofit lnSpcReduction="10000"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八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堡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圳是清代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最大的水利灌溉工程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，施世榜繼承父業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成立「施長齡」墾號，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投資興建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八堡圳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，故名「施厝圳」。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圳頭在今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彰化縣二水鄉鼻仔頭。取濁水溪之水灌溉彰化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平原當時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十三堡中的八堡農田，故稱「八堡圳」。 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開鑿初期，引水入圳屢遭失敗，有位林先生繪圖教以開鑿之方法，歷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10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年終告成功。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圳成之後，不示姓名，只自稱「林先生」，後人仰其恩德，在二水圳頭建林先生廟，以資紀念。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  <a:hlinkClick r:id="rId2"/>
              </a:rPr>
              <a:t>八堡圳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09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7" y="423862"/>
            <a:ext cx="775335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橢圓 1"/>
          <p:cNvSpPr/>
          <p:nvPr/>
        </p:nvSpPr>
        <p:spPr>
          <a:xfrm>
            <a:off x="7380312" y="465313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圳頭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995936" y="2780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員林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948264" y="4365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二水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88024" y="49411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北斗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68144" y="40770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田中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64088" y="35010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社頭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555776" y="18448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彰化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31640" y="35010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鹿港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73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0" y="0"/>
            <a:ext cx="49530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945000" y="21760"/>
            <a:ext cx="4199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/>
              <a:t>施</a:t>
            </a:r>
            <a:r>
              <a:rPr lang="zh-TW" altLang="en-US" sz="3200" b="1" dirty="0"/>
              <a:t>世</a:t>
            </a:r>
            <a:r>
              <a:rPr lang="zh-TW" altLang="en-US" sz="3200" b="1" dirty="0" smtClean="0"/>
              <a:t>榜開築八</a:t>
            </a:r>
            <a:r>
              <a:rPr lang="zh-TW" altLang="en-US" sz="3200" b="1" dirty="0"/>
              <a:t>堡圳時，無法導引濁水溪水入圳</a:t>
            </a:r>
            <a:r>
              <a:rPr lang="zh-TW" altLang="en-US" sz="3200" b="1" dirty="0" smtClean="0"/>
              <a:t>，遇有</a:t>
            </a:r>
            <a:r>
              <a:rPr lang="zh-TW" altLang="en-US" sz="3200" b="1" dirty="0"/>
              <a:t>一老人家指導引水入圳道，灌溉田園</a:t>
            </a:r>
            <a:r>
              <a:rPr lang="zh-TW" altLang="en-US" sz="3200" b="1" dirty="0" smtClean="0"/>
              <a:t>。</a:t>
            </a:r>
            <a:endParaRPr lang="en-US" altLang="zh-TW" sz="32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/>
              <a:t>傳說</a:t>
            </a:r>
            <a:r>
              <a:rPr lang="zh-TW" altLang="en-US" sz="3200" b="1" dirty="0"/>
              <a:t>鄉人欲準備千金酬謝</a:t>
            </a:r>
            <a:r>
              <a:rPr lang="zh-TW" altLang="en-US" sz="3200" b="1" dirty="0" smtClean="0"/>
              <a:t>，老人家</a:t>
            </a:r>
            <a:r>
              <a:rPr lang="zh-TW" altLang="en-US" sz="3200" b="1" dirty="0"/>
              <a:t>卻飄然消失於「林」木間，也就是傳說中的傳奇人物－</a:t>
            </a:r>
            <a:r>
              <a:rPr lang="zh-TW" altLang="en-US" sz="3200" b="1" dirty="0" smtClean="0"/>
              <a:t>林先生</a:t>
            </a:r>
            <a:endParaRPr lang="en-US" altLang="zh-TW" sz="3200" b="1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" y="3690000"/>
            <a:ext cx="4919255" cy="31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瑠公圳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 anchor="t"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郭錫瑠，乾隆元年（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1736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）從彰化北上開墾，定居於台北中崙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庄成立，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「金順興」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墾號。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郭錫瑠為了大台北地區的灌溉水源，至新店青潭口開鑿圳渠。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興建過程中屢遭泰雅族部落襲擊，水圳橫越景美溪的工程時遭壓毀。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為了工程順利，娶番婦為妻，雇用原住民為護衛，安撫原住民，終於完成圳渠工程。</a:t>
            </a:r>
            <a:r>
              <a:rPr lang="zh-TW" altLang="en-US" sz="3200" b="1" dirty="0">
                <a:hlinkClick r:id="rId2"/>
              </a:rPr>
              <a:t>瑠公圳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zh-TW" altLang="en-US" sz="3200" dirty="0" smtClean="0">
                <a:latin typeface="+mn-ea"/>
              </a:rPr>
              <a:t/>
            </a:r>
            <a:br>
              <a:rPr lang="zh-TW" altLang="en-US" sz="3200" dirty="0" smtClean="0">
                <a:latin typeface="+mn-ea"/>
              </a:rPr>
            </a:br>
            <a:endParaRPr lang="zh-TW" altLang="en-US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6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0912"/>
            <a:ext cx="28575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36" y="116632"/>
            <a:ext cx="32385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0912"/>
            <a:ext cx="26479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762500" y="4083732"/>
            <a:ext cx="4381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瑠公圳</a:t>
            </a:r>
            <a:r>
              <a:rPr lang="zh-TW" altLang="en-US" sz="3200" b="1" dirty="0" smtClean="0"/>
              <a:t>從今新店</a:t>
            </a:r>
            <a:r>
              <a:rPr lang="zh-TW" altLang="en-US" sz="3200" b="1" dirty="0"/>
              <a:t>、經景美，到羅斯福路四段為主幹</a:t>
            </a:r>
            <a:r>
              <a:rPr lang="zh-TW" altLang="en-US" sz="3200" b="1" dirty="0" smtClean="0"/>
              <a:t>。</a:t>
            </a:r>
            <a:endParaRPr lang="en-US" altLang="zh-TW" sz="3200" b="1" dirty="0" smtClean="0"/>
          </a:p>
          <a:p>
            <a:r>
              <a:rPr lang="zh-TW" altLang="en-US" sz="3200" b="1" dirty="0" smtClean="0"/>
              <a:t>極</a:t>
            </a:r>
            <a:r>
              <a:rPr lang="zh-TW" altLang="en-US" sz="3200" b="1" dirty="0"/>
              <a:t>盛</a:t>
            </a:r>
            <a:r>
              <a:rPr lang="zh-TW" altLang="en-US" sz="3200" b="1" dirty="0" smtClean="0"/>
              <a:t>時期瑠</a:t>
            </a:r>
            <a:r>
              <a:rPr lang="zh-TW" altLang="en-US" sz="3200" b="1" dirty="0"/>
              <a:t>公</a:t>
            </a:r>
            <a:r>
              <a:rPr lang="zh-TW" altLang="en-US" sz="3200" b="1" dirty="0" smtClean="0"/>
              <a:t>圳可</a:t>
            </a:r>
            <a:r>
              <a:rPr lang="zh-TW" altLang="en-US" sz="3200" b="1" dirty="0"/>
              <a:t>灌溉一千二百多甲的農地。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9752"/>
            <a:ext cx="47625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13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41438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貓霧捒圳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0" y="1341438"/>
            <a:ext cx="9144000" cy="5516562"/>
          </a:xfrm>
        </p:spPr>
        <p:txBody>
          <a:bodyPr anchor="t">
            <a:normAutofit/>
          </a:bodyPr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台中盆地最重要的灌溉設施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，由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張達京結合業主與岸裡社平埔族共同合作興築。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包括上埤、下埤，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上埤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又稱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「葫蘆墩圳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上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埤費用大，張達京、陳周文、秦登鑑、廖朝孔、江又今，姚德心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等人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組成六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館業戶，合股引大甲溪水開鑿灌溉。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岸里社平埔族割讓土地給「六館業戶」換水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，稱為 「割地換水」 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下埤由張達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京與岸里社土官訂立合約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獨資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興建。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60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農墾組織：民招民墾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 lnSpcReduction="10000"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清朝統治初期，除了原住民土地外，未開墾的土地皆為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「官有地」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在臺灣要取得開墾許可，必須先得到官方發給的執照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，稱為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「墾照」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向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官方取得開墾執照的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墾戶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，稱為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「大租戶」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由於開墾面積廣大，非個人能力所能開墾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大租戶將土地分為數塊，招來墾佃開墾，墾佃稱為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「小租戶」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小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租戶擁有永久耕作權，也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被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稱為</a:t>
            </a:r>
            <a:r>
              <a:rPr lang="zh-TW" altLang="en-US" sz="3200" b="1" smtClean="0">
                <a:solidFill>
                  <a:schemeClr val="tx1"/>
                </a:solidFill>
                <a:latin typeface="+mn-ea"/>
              </a:rPr>
              <a:t>「田主」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。因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土地很大，其下有</a:t>
            </a:r>
            <a:r>
              <a:rPr lang="zh-TW" altLang="en-US" sz="3200" b="1" smtClean="0">
                <a:solidFill>
                  <a:schemeClr val="tx1"/>
                </a:solidFill>
                <a:latin typeface="+mn-ea"/>
              </a:rPr>
              <a:t>佃農耕作</a:t>
            </a:r>
            <a:r>
              <a:rPr lang="zh-TW" altLang="en-US" sz="3200" b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，成為一田三主的制度</a:t>
            </a:r>
            <a:r>
              <a:rPr lang="zh-TW" altLang="en-US" sz="3200" b="1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4394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1-5-1-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06363"/>
            <a:ext cx="2714625" cy="36195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圖片 2" descr="17724339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1916113"/>
            <a:ext cx="6096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772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曹公圳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道光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年間，鳳山知縣曹謹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，遊說地方仕紳捐地出錢，掘地建埤，引水開渠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曹公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圳，分為舊圳與新圳兩大系統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曹公圳引高屏溪的水，開築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舊圳，後來地方士紳又籌建新圳。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水圳的源頭九曲塘，地方人士感念曹謹之貢獻，取名「曹公圳」。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曹公圳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灌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溉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四千餘甲田地，相當於今高雄市全境。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82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曹公圳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4984"/>
            <a:ext cx="4572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7" descr="e5bda9e889b2e6b581e59f9fe59c96-1-1-13-229x300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412875"/>
            <a:ext cx="3573463" cy="468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Picture 6" descr="http://163.26.52.242/~river/uploads/tad_book3/image001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597"/>
            <a:ext cx="378142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文字方塊 5"/>
          <p:cNvSpPr txBox="1">
            <a:spLocks noChangeArrowheads="1"/>
          </p:cNvSpPr>
          <p:nvPr/>
        </p:nvSpPr>
        <p:spPr bwMode="auto">
          <a:xfrm>
            <a:off x="3781425" y="116632"/>
            <a:ext cx="525507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道光年間修建的曹公圳五孔涵又稱「圳頭</a:t>
            </a:r>
            <a:r>
              <a:rPr kumimoji="1" lang="zh-TW" altLang="en-US" sz="3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242221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標題 1"/>
          <p:cNvSpPr>
            <a:spLocks noGrp="1"/>
          </p:cNvSpPr>
          <p:nvPr>
            <p:ph type="title"/>
          </p:nvPr>
        </p:nvSpPr>
        <p:spPr>
          <a:xfrm>
            <a:off x="0" y="30904"/>
            <a:ext cx="3563888" cy="924475"/>
          </a:xfrm>
        </p:spPr>
        <p:txBody>
          <a:bodyPr/>
          <a:lstStyle/>
          <a:p>
            <a:pPr eaLnBrk="1" hangingPunct="1"/>
            <a:r>
              <a:rPr lang="zh-TW" altLang="en-US" sz="4400" b="1" dirty="0" smtClean="0">
                <a:solidFill>
                  <a:schemeClr val="tx1"/>
                </a:solidFill>
              </a:rPr>
              <a:t>曹公廟</a:t>
            </a:r>
          </a:p>
        </p:txBody>
      </p:sp>
      <p:pic>
        <p:nvPicPr>
          <p:cNvPr id="104451" name="內容版面配置區 3" descr="DSCN0745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235"/>
            <a:ext cx="4876800" cy="3657600"/>
          </a:xfrm>
        </p:spPr>
      </p:pic>
      <p:sp>
        <p:nvSpPr>
          <p:cNvPr id="2" name="文字方塊 1"/>
          <p:cNvSpPr txBox="1"/>
          <p:nvPr/>
        </p:nvSpPr>
        <p:spPr>
          <a:xfrm>
            <a:off x="4932040" y="40048"/>
            <a:ext cx="4211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n-ea"/>
              </a:rPr>
              <a:t>高雄市</a:t>
            </a:r>
            <a:r>
              <a:rPr lang="zh-TW" altLang="en-US" sz="3200" b="1" dirty="0">
                <a:latin typeface="+mn-ea"/>
              </a:rPr>
              <a:t>鳳山</a:t>
            </a:r>
            <a:r>
              <a:rPr lang="zh-TW" altLang="en-US" sz="3200" b="1" dirty="0" smtClean="0">
                <a:latin typeface="+mn-ea"/>
              </a:rPr>
              <a:t>區有曹公路。</a:t>
            </a:r>
            <a:endParaRPr lang="en-US" altLang="zh-TW" sz="3200" b="1" dirty="0">
              <a:latin typeface="+mn-ea"/>
            </a:endParaRP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n-ea"/>
              </a:rPr>
              <a:t>後人感念曹謹建</a:t>
            </a:r>
            <a:r>
              <a:rPr lang="en-US" altLang="zh-TW" sz="3200" b="1" dirty="0">
                <a:latin typeface="+mn-ea"/>
              </a:rPr>
              <a:t>『</a:t>
            </a:r>
            <a:r>
              <a:rPr lang="zh-TW" altLang="en-US" sz="3200" b="1" dirty="0">
                <a:latin typeface="+mn-ea"/>
              </a:rPr>
              <a:t>曹公祠</a:t>
            </a:r>
            <a:r>
              <a:rPr lang="en-US" altLang="zh-TW" sz="3200" b="1" dirty="0">
                <a:latin typeface="+mn-ea"/>
              </a:rPr>
              <a:t>』</a:t>
            </a:r>
            <a:r>
              <a:rPr lang="zh-TW" altLang="en-US" sz="3200" b="1" dirty="0">
                <a:latin typeface="+mn-ea"/>
              </a:rPr>
              <a:t>祭祀，民國</a:t>
            </a:r>
            <a:r>
              <a:rPr lang="en-US" altLang="zh-TW" sz="3200" b="1" dirty="0">
                <a:latin typeface="+mn-ea"/>
              </a:rPr>
              <a:t>81</a:t>
            </a:r>
            <a:r>
              <a:rPr lang="zh-TW" altLang="en-US" sz="3200" b="1" dirty="0">
                <a:latin typeface="+mn-ea"/>
              </a:rPr>
              <a:t>年間改祀曹公像並正式改稱為</a:t>
            </a:r>
            <a:r>
              <a:rPr lang="en-US" altLang="zh-TW" sz="3200" b="1" dirty="0">
                <a:latin typeface="+mn-ea"/>
              </a:rPr>
              <a:t>『</a:t>
            </a:r>
            <a:r>
              <a:rPr lang="zh-TW" altLang="en-US" sz="3200" b="1" dirty="0">
                <a:latin typeface="+mn-ea"/>
              </a:rPr>
              <a:t>曹公廟</a:t>
            </a:r>
            <a:r>
              <a:rPr lang="en-US" altLang="zh-TW" sz="3200" b="1" dirty="0" smtClean="0">
                <a:latin typeface="+mn-ea"/>
              </a:rPr>
              <a:t>』</a:t>
            </a:r>
            <a:r>
              <a:rPr lang="zh-TW" altLang="en-US" sz="3200" b="1" dirty="0">
                <a:latin typeface="+mn-ea"/>
              </a:rPr>
              <a:t>。曹公廟</a:t>
            </a:r>
            <a:r>
              <a:rPr lang="zh-TW" altLang="en-US" sz="3200" b="1" dirty="0" smtClean="0">
                <a:latin typeface="+mn-ea"/>
              </a:rPr>
              <a:t>位於曹公路。</a:t>
            </a:r>
            <a:endParaRPr lang="en-US" altLang="zh-TW" sz="3200" b="1" dirty="0" smtClean="0">
              <a:latin typeface="+mn-ea"/>
            </a:endParaRP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n-ea"/>
              </a:rPr>
              <a:t>曹</a:t>
            </a:r>
            <a:r>
              <a:rPr lang="zh-TW" altLang="en-US" sz="3200" b="1" dirty="0">
                <a:latin typeface="+mn-ea"/>
              </a:rPr>
              <a:t>公國小也是因紀念曹謹而命名的</a:t>
            </a:r>
            <a:r>
              <a:rPr lang="zh-TW" altLang="en-US" sz="3200" b="1" dirty="0" smtClean="0">
                <a:latin typeface="+mn-ea"/>
              </a:rPr>
              <a:t>。</a:t>
            </a:r>
            <a:endParaRPr lang="en-US" altLang="zh-TW" sz="3200" b="1" dirty="0" smtClean="0">
              <a:latin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1520" y="505680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hlinkClick r:id="rId3"/>
              </a:rPr>
              <a:t>曹公圳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297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prstClr val="black"/>
                </a:solidFill>
              </a:rPr>
              <a:t>原住民與漢人關係的消長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 lvl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清代漢人大量移民台灣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，原住民與漢人的互動關係極其複雜</a:t>
            </a: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Times New Roman"/>
            </a:endParaRPr>
          </a:p>
          <a:p>
            <a:pPr lvl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總體而言，有和平也有衝突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有戰爭也有聯姻。</a:t>
            </a:r>
            <a:endParaRPr lang="en-US" altLang="zh-TW" sz="3200" b="1" dirty="0" smtClean="0">
              <a:solidFill>
                <a:srgbClr val="000000"/>
              </a:solidFill>
              <a:latin typeface="Times New Roman"/>
            </a:endParaRPr>
          </a:p>
          <a:p>
            <a:pPr lvl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清初原住民由於開發程度的不同，生活狀況也不一樣，平埔族漢化程度高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，與漢人較能和平相處</a:t>
            </a: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高山族生活狀態尚保留獵人頭習慣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，因此常與漢人發生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嚴重衝突。</a:t>
            </a:r>
            <a:endParaRPr lang="en-US" altLang="zh-TW" sz="3200" b="1" dirty="0">
              <a:solidFill>
                <a:srgbClr val="000000"/>
              </a:solidFill>
              <a:latin typeface="Times New Roman"/>
            </a:endParaRPr>
          </a:p>
          <a:p>
            <a:pPr lvl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漢人與原住民衝突的最重要導火線是土地。</a:t>
            </a:r>
            <a:endParaRPr lang="en-US" altLang="zh-TW" sz="3200" b="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033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prstClr val="black"/>
                </a:solidFill>
              </a:rPr>
              <a:t>土牛</a:t>
            </a:r>
            <a:r>
              <a:rPr lang="zh-TW" altLang="en-US" sz="4400" b="1" dirty="0" smtClean="0">
                <a:solidFill>
                  <a:prstClr val="black"/>
                </a:solidFill>
              </a:rPr>
              <a:t>紅線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 lvl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rgbClr val="000000"/>
                </a:solidFill>
                <a:latin typeface="Times New Roman"/>
              </a:rPr>
              <a:t>土牛、土牛溝、土牛紅線，是清代治理臺灣時所劃定的人文界線</a:t>
            </a: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Times New Roman"/>
            </a:endParaRPr>
          </a:p>
          <a:p>
            <a:pPr lvl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在</a:t>
            </a:r>
            <a:r>
              <a:rPr lang="zh-TW" altLang="en-US" sz="3200" b="1" dirty="0">
                <a:solidFill>
                  <a:srgbClr val="000000"/>
                </a:solidFill>
                <a:latin typeface="Times New Roman"/>
              </a:rPr>
              <a:t>生</a:t>
            </a: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番經常出沒的地方立石</a:t>
            </a:r>
            <a:r>
              <a:rPr lang="zh-TW" altLang="en-US" sz="3200" b="1" dirty="0">
                <a:solidFill>
                  <a:srgbClr val="000000"/>
                </a:solidFill>
                <a:latin typeface="Times New Roman"/>
              </a:rPr>
              <a:t>為界，繼而在立石處挑溝堆土，築為界線的土堆，其外形如臥牛，故</a:t>
            </a: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稱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「土牛」</a:t>
            </a: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；</a:t>
            </a:r>
            <a:r>
              <a:rPr lang="zh-TW" altLang="en-US" sz="3200" b="1" dirty="0">
                <a:solidFill>
                  <a:srgbClr val="000000"/>
                </a:solidFill>
                <a:latin typeface="Times New Roman"/>
              </a:rPr>
              <a:t>而居側的深溝，則稱為「土牛溝」。</a:t>
            </a:r>
            <a:endParaRPr lang="en-US" altLang="zh-TW" sz="3200" b="1" dirty="0">
              <a:solidFill>
                <a:srgbClr val="000000"/>
              </a:solidFill>
              <a:latin typeface="Times New Roman"/>
            </a:endParaRPr>
          </a:p>
          <a:p>
            <a:pPr lvl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當初</a:t>
            </a:r>
            <a:r>
              <a:rPr lang="zh-TW" altLang="en-US" sz="3200" b="1" dirty="0">
                <a:solidFill>
                  <a:srgbClr val="000000"/>
                </a:solidFill>
                <a:latin typeface="Times New Roman"/>
              </a:rPr>
              <a:t>畫界時，曾使用紅筆在輿圖上畫線</a:t>
            </a: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，「</a:t>
            </a:r>
            <a:r>
              <a:rPr lang="zh-TW" altLang="en-US" sz="3200" b="1" dirty="0">
                <a:solidFill>
                  <a:srgbClr val="000000"/>
                </a:solidFill>
                <a:latin typeface="Times New Roman"/>
              </a:rPr>
              <a:t>紅線」只稱地圖上無形的番</a:t>
            </a: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界。</a:t>
            </a:r>
            <a:endParaRPr lang="en-US" altLang="zh-TW" sz="3200" b="1" dirty="0" smtClean="0">
              <a:solidFill>
                <a:srgbClr val="000000"/>
              </a:solidFill>
              <a:latin typeface="Times New Roman"/>
            </a:endParaRPr>
          </a:p>
          <a:p>
            <a:pPr lvl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設置的目的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一</a:t>
            </a:r>
            <a:r>
              <a:rPr lang="zh-TW" altLang="en-US" sz="3200" b="1" dirty="0">
                <a:solidFill>
                  <a:srgbClr val="000000"/>
                </a:solidFill>
                <a:latin typeface="Times New Roman"/>
              </a:rPr>
              <a:t>是防漢民窩藏於番地；二是使生番不得越出為害</a:t>
            </a: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Times New Roman"/>
            </a:endParaRPr>
          </a:p>
          <a:p>
            <a:pPr lvl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Times New Roman"/>
                <a:hlinkClick r:id="rId2"/>
              </a:rPr>
              <a:t>土牛</a:t>
            </a:r>
            <a:r>
              <a:rPr lang="zh-TW" altLang="en-US" sz="3200" b="1" dirty="0">
                <a:solidFill>
                  <a:srgbClr val="000000"/>
                </a:solidFill>
                <a:latin typeface="Times New Roman"/>
                <a:hlinkClick r:id="rId2"/>
              </a:rPr>
              <a:t>紅線</a:t>
            </a:r>
            <a:endParaRPr lang="en-US" altLang="zh-TW" sz="3200" b="1" dirty="0">
              <a:solidFill>
                <a:srgbClr val="000000"/>
              </a:solidFill>
              <a:latin typeface="Times New Roman"/>
            </a:endParaRPr>
          </a:p>
          <a:p>
            <a:pPr lvl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04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0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76561"/>
            <a:ext cx="44767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155472" y="0"/>
            <a:ext cx="298852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劃界之初曾使用紅筆在輿圖上畫線標示番界經過之地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。</a:t>
            </a:r>
            <a:endParaRPr lang="en-US" altLang="zh-TW" sz="3200" b="1" dirty="0" smtClean="0">
              <a:solidFill>
                <a:srgbClr val="FF0000"/>
              </a:solidFill>
            </a:endParaRPr>
          </a:p>
          <a:p>
            <a:endParaRPr lang="en-US" altLang="zh-TW" sz="3200" b="1" dirty="0">
              <a:solidFill>
                <a:srgbClr val="FF0000"/>
              </a:solidFill>
            </a:endParaRPr>
          </a:p>
          <a:p>
            <a:r>
              <a:rPr lang="zh-TW" altLang="en-US" sz="3200" b="1" dirty="0" smtClean="0">
                <a:solidFill>
                  <a:srgbClr val="FF0000"/>
                </a:solidFill>
              </a:rPr>
              <a:t>紅線</a:t>
            </a:r>
            <a:r>
              <a:rPr lang="zh-TW" altLang="en-US" sz="3200" b="1" dirty="0">
                <a:solidFill>
                  <a:srgbClr val="FF0000"/>
                </a:solidFill>
              </a:rPr>
              <a:t>指稱地圖上無形的番界，以土牛代表地表上有形之界線。二者合稱土牛紅線。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8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5" descr="2-0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4703762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883274" y="108151"/>
            <a:ext cx="4260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3600" b="1" kern="0" dirty="0">
                <a:solidFill>
                  <a:srgbClr val="000000"/>
                </a:solidFill>
                <a:latin typeface="標楷體" pitchFamily="65" charset="-120"/>
              </a:rPr>
              <a:t>土牛禁墾碑</a:t>
            </a:r>
            <a:r>
              <a:rPr kumimoji="1" lang="zh-TW" altLang="en-US" sz="2200" b="1" kern="0" dirty="0">
                <a:solidFill>
                  <a:srgbClr val="000000"/>
                </a:solidFill>
                <a:latin typeface="標楷體" pitchFamily="65" charset="-120"/>
              </a:rPr>
              <a:t>　</a:t>
            </a:r>
            <a:br>
              <a:rPr kumimoji="1" lang="zh-TW" altLang="en-US" sz="2200" b="1" kern="0" dirty="0">
                <a:solidFill>
                  <a:srgbClr val="000000"/>
                </a:solidFill>
                <a:latin typeface="標楷體" pitchFamily="65" charset="-120"/>
              </a:rPr>
            </a:br>
            <a:r>
              <a:rPr kumimoji="1" lang="zh-TW" altLang="en-US" sz="3000" b="1" kern="0" dirty="0" smtClean="0">
                <a:solidFill>
                  <a:srgbClr val="000000"/>
                </a:solidFill>
                <a:latin typeface="標楷體" pitchFamily="65" charset="-120"/>
              </a:rPr>
              <a:t>乾隆</a:t>
            </a:r>
            <a:r>
              <a:rPr kumimoji="1" lang="zh-TW" altLang="en-US" sz="3000" b="1" kern="0" dirty="0">
                <a:solidFill>
                  <a:srgbClr val="000000"/>
                </a:solidFill>
                <a:latin typeface="標楷體" pitchFamily="65" charset="-120"/>
              </a:rPr>
              <a:t>年間的土牛碑，現存臺中石岡區土牛國小</a:t>
            </a:r>
            <a:endParaRPr kumimoji="1" lang="zh-TW" altLang="en-US" dirty="0">
              <a:solidFill>
                <a:prstClr val="black"/>
              </a:solidFill>
              <a:latin typeface="Verdana" pitchFamily="34" charset="0"/>
              <a:ea typeface="新細明體" pitchFamily="18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418632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076056" y="2780928"/>
            <a:ext cx="28083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石牌漢番界碑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1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" y="0"/>
            <a:ext cx="91440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+mj-ea"/>
                <a:ea typeface="+mj-ea"/>
              </a:rPr>
              <a:t>乾隆</a:t>
            </a:r>
            <a:r>
              <a:rPr lang="en-US" altLang="zh-TW" sz="3200" b="1" dirty="0">
                <a:latin typeface="+mj-ea"/>
                <a:ea typeface="+mj-ea"/>
              </a:rPr>
              <a:t>26</a:t>
            </a:r>
            <a:r>
              <a:rPr lang="zh-TW" altLang="en-US" sz="3200" b="1" dirty="0">
                <a:latin typeface="+mj-ea"/>
                <a:ea typeface="+mj-ea"/>
              </a:rPr>
              <a:t>年設立的土牛溝，北邊從台北</a:t>
            </a:r>
            <a:r>
              <a:rPr lang="zh-TW" altLang="en-US" sz="3200" b="1" u="sng" dirty="0">
                <a:solidFill>
                  <a:srgbClr val="FF0000"/>
                </a:solidFill>
                <a:latin typeface="+mj-ea"/>
                <a:ea typeface="+mj-ea"/>
              </a:rPr>
              <a:t>鶯歌</a:t>
            </a:r>
            <a:r>
              <a:rPr lang="zh-TW" altLang="en-US" sz="3200" b="1" dirty="0">
                <a:latin typeface="+mj-ea"/>
                <a:ea typeface="+mj-ea"/>
              </a:rPr>
              <a:t>尖山、</a:t>
            </a:r>
            <a:r>
              <a:rPr lang="zh-TW" altLang="en-US" sz="3200" b="1" u="sng" dirty="0">
                <a:solidFill>
                  <a:srgbClr val="FF0000"/>
                </a:solidFill>
                <a:latin typeface="+mj-ea"/>
                <a:ea typeface="+mj-ea"/>
              </a:rPr>
              <a:t>八德</a:t>
            </a:r>
            <a:r>
              <a:rPr lang="zh-TW" altLang="en-US" sz="3200" b="1" dirty="0">
                <a:latin typeface="+mj-ea"/>
                <a:ea typeface="+mj-ea"/>
              </a:rPr>
              <a:t>松子腳、</a:t>
            </a:r>
            <a:r>
              <a:rPr lang="zh-TW" altLang="en-US" sz="3200" b="1" u="sng" dirty="0">
                <a:solidFill>
                  <a:srgbClr val="FF0000"/>
                </a:solidFill>
                <a:latin typeface="+mj-ea"/>
                <a:ea typeface="+mj-ea"/>
              </a:rPr>
              <a:t>大溪</a:t>
            </a:r>
            <a:r>
              <a:rPr lang="zh-TW" altLang="en-US" sz="3200" b="1" dirty="0">
                <a:latin typeface="+mj-ea"/>
                <a:ea typeface="+mj-ea"/>
              </a:rPr>
              <a:t>埔頂、楊梅、湖口、新埔枋寮、竹北犁頭山下、番子寮到牛頭路，繼續南下金山面、香山、苗栗頭份，到台中石岡，像「萬里長城」的防禦設施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endParaRPr lang="en-US" altLang="zh-TW" sz="3200" b="1" dirty="0">
              <a:latin typeface="+mj-ea"/>
              <a:ea typeface="+mj-ea"/>
            </a:endParaRPr>
          </a:p>
          <a:p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>
                <a:latin typeface="+mj-ea"/>
                <a:ea typeface="+mj-ea"/>
                <a:hlinkClick r:id="rId2"/>
              </a:rPr>
              <a:t>開墾飽和 立界防侵墾 </a:t>
            </a:r>
            <a:endParaRPr lang="zh-TW" altLang="en-US" sz="3200" b="1" dirty="0">
              <a:latin typeface="+mj-ea"/>
              <a:ea typeface="+mj-ea"/>
            </a:endParaRPr>
          </a:p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6" t="8434" r="16424" b="14741"/>
          <a:stretch/>
        </p:blipFill>
        <p:spPr bwMode="auto">
          <a:xfrm>
            <a:off x="4572001" y="2420888"/>
            <a:ext cx="4242816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034909" y="6257193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土牛溝與界碑（竹北六家）</a:t>
            </a:r>
          </a:p>
        </p:txBody>
      </p:sp>
    </p:spTree>
    <p:extLst>
      <p:ext uri="{BB962C8B-B14F-4D97-AF65-F5344CB8AC3E}">
        <p14:creationId xmlns:p14="http://schemas.microsoft.com/office/powerpoint/2010/main" val="1697530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541020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0" y="116632"/>
            <a:ext cx="541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楊梅發現的土牛溝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28" y="908719"/>
            <a:ext cx="3744000" cy="28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421592" y="3933056"/>
            <a:ext cx="36472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土牛溝楊梅段位於樹林中，長度約為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公尺左右，其一側邊緣為永平工商停車場圍牆。</a:t>
            </a:r>
          </a:p>
        </p:txBody>
      </p:sp>
    </p:spTree>
    <p:extLst>
      <p:ext uri="{BB962C8B-B14F-4D97-AF65-F5344CB8AC3E}">
        <p14:creationId xmlns:p14="http://schemas.microsoft.com/office/powerpoint/2010/main" val="308790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墾首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大租戶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是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土地的業主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，也是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開墾組織之首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，又稱「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墾首」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墾首負責墾地的取得與防範原住民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的侵擾。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提供墾地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的農具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和糧食。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墾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首不只土地租佃關係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，並具有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行政和司法的主從關係。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墾首大都不住鄉下的自家土地，只在其田地上蓋「租館」，俗稱「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公館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  <a:endParaRPr lang="zh-TW" altLang="en-US" sz="2800" dirty="0">
              <a:solidFill>
                <a:prstClr val="black"/>
              </a:solidFill>
              <a:latin typeface="華康宗楷體W7" pitchFamily="65" charset="-120"/>
              <a:ea typeface="華康宗楷體W7" pitchFamily="65" charset="-120"/>
            </a:endParaRPr>
          </a:p>
          <a:p>
            <a:pPr marL="0" lvl="0" indent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None/>
            </a:pPr>
            <a:endParaRPr lang="zh-TW" altLang="en-US" sz="3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124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" y="1150136"/>
            <a:ext cx="4071937" cy="568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514" y="260648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臺灣</a:t>
            </a:r>
            <a:r>
              <a:rPr kumimoji="1" lang="zh-TW" altLang="en-US" sz="44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漢人的墾殖範圍</a:t>
            </a:r>
            <a:endParaRPr lang="zh-TW" altLang="en-US" sz="4400" b="1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118219" y="1108736"/>
            <a:ext cx="5004048" cy="577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+mj-ea"/>
                <a:ea typeface="+mj-ea"/>
              </a:rPr>
              <a:t>臺灣</a:t>
            </a:r>
            <a:r>
              <a:rPr lang="zh-TW" altLang="en-US" sz="2800" b="1" dirty="0">
                <a:latin typeface="+mj-ea"/>
                <a:ea typeface="+mj-ea"/>
              </a:rPr>
              <a:t>土地</a:t>
            </a:r>
            <a:r>
              <a:rPr lang="zh-TW" altLang="en-US" sz="2800" b="1" dirty="0" smtClean="0">
                <a:latin typeface="+mj-ea"/>
                <a:ea typeface="+mj-ea"/>
              </a:rPr>
              <a:t>開發以</a:t>
            </a:r>
            <a:r>
              <a:rPr lang="zh-TW" altLang="en-US" sz="2800" b="1" dirty="0">
                <a:latin typeface="+mj-ea"/>
                <a:ea typeface="+mj-ea"/>
              </a:rPr>
              <a:t>台南為中心，往南、往北拓墾，整體開發的區域則集中</a:t>
            </a:r>
            <a:r>
              <a:rPr lang="zh-TW" altLang="en-US" sz="2800" b="1" dirty="0" smtClean="0">
                <a:latin typeface="+mj-ea"/>
                <a:ea typeface="+mj-ea"/>
              </a:rPr>
              <a:t>在臺灣</a:t>
            </a:r>
            <a:r>
              <a:rPr lang="zh-TW" altLang="en-US" sz="2800" b="1" dirty="0">
                <a:latin typeface="+mj-ea"/>
                <a:ea typeface="+mj-ea"/>
              </a:rPr>
              <a:t>西部</a:t>
            </a:r>
            <a:r>
              <a:rPr lang="zh-TW" altLang="en-US" sz="2800" b="1" dirty="0" smtClean="0">
                <a:latin typeface="+mj-ea"/>
                <a:ea typeface="+mj-ea"/>
              </a:rPr>
              <a:t>。</a:t>
            </a:r>
            <a:endParaRPr lang="en-US" altLang="zh-TW" sz="2800" b="1" dirty="0">
              <a:latin typeface="+mj-ea"/>
              <a:ea typeface="+mj-ea"/>
            </a:endParaRPr>
          </a:p>
          <a:p>
            <a:pPr marL="45720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altLang="zh-TW" sz="2800" b="1" dirty="0" smtClean="0">
                <a:latin typeface="+mj-ea"/>
                <a:ea typeface="+mj-ea"/>
              </a:rPr>
              <a:t>1790</a:t>
            </a:r>
            <a:r>
              <a:rPr lang="zh-TW" altLang="en-US" sz="2800" b="1" dirty="0">
                <a:latin typeface="+mj-ea"/>
                <a:ea typeface="+mj-ea"/>
              </a:rPr>
              <a:t>年代滿清放鬆對移民管制之前，西部的開發已有相當的規模</a:t>
            </a:r>
            <a:r>
              <a:rPr lang="zh-TW" altLang="en-US" sz="2800" b="1" dirty="0" smtClean="0">
                <a:latin typeface="+mj-ea"/>
                <a:ea typeface="+mj-ea"/>
              </a:rPr>
              <a:t>。</a:t>
            </a:r>
            <a:endParaRPr lang="en-US" altLang="zh-TW" sz="2800" b="1" dirty="0" smtClean="0">
              <a:latin typeface="+mj-ea"/>
              <a:ea typeface="+mj-ea"/>
            </a:endParaRPr>
          </a:p>
          <a:p>
            <a:pPr marL="45720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+mj-ea"/>
                <a:ea typeface="+mj-ea"/>
              </a:rPr>
              <a:t>原</a:t>
            </a:r>
            <a:r>
              <a:rPr lang="zh-TW" altLang="en-US" sz="2800" b="1" dirty="0">
                <a:latin typeface="+mj-ea"/>
                <a:ea typeface="+mj-ea"/>
              </a:rPr>
              <a:t>屬土牛溝範圍之外的大嵙崁、龍潭、楊梅、新埔、九芎林、三灣等地</a:t>
            </a:r>
            <a:r>
              <a:rPr lang="zh-TW" altLang="en-US" sz="2800" b="1" dirty="0" smtClean="0">
                <a:latin typeface="+mj-ea"/>
                <a:ea typeface="+mj-ea"/>
              </a:rPr>
              <a:t>，在乾隆</a:t>
            </a:r>
            <a:r>
              <a:rPr lang="en-US" altLang="zh-TW" sz="2800" b="1" dirty="0">
                <a:latin typeface="+mj-ea"/>
                <a:ea typeface="+mj-ea"/>
              </a:rPr>
              <a:t>55</a:t>
            </a:r>
            <a:r>
              <a:rPr lang="zh-TW" altLang="en-US" sz="2800" b="1" dirty="0">
                <a:latin typeface="+mj-ea"/>
                <a:ea typeface="+mj-ea"/>
              </a:rPr>
              <a:t>年已經成為漢人合法移墾的區域。</a:t>
            </a:r>
          </a:p>
          <a:p>
            <a:pPr fontAlgn="base">
              <a:spcBef>
                <a:spcPts val="575"/>
              </a:spcBef>
              <a:spcAft>
                <a:spcPct val="0"/>
              </a:spcAft>
              <a:buClr>
                <a:srgbClr val="918415"/>
              </a:buClr>
              <a:buSzPct val="85000"/>
            </a:pPr>
            <a:endParaRPr lang="zh-TW" altLang="en-US" sz="2800" dirty="0">
              <a:solidFill>
                <a:prstClr val="black"/>
              </a:solidFill>
              <a:latin typeface="華康宗楷體W7" pitchFamily="65" charset="-120"/>
              <a:ea typeface="華康宗楷體W7" pitchFamily="65" charset="-120"/>
            </a:endParaRPr>
          </a:p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原住民土地的流失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漢人對土地需求不斷增加，透過請墾、占耕，或向原住民買賣、交換，甚至用欺騙手段取得土地。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和平方式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漢人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與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平埔族婦女結婚，獲得土地。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漢人在平埔族居處附近開雜貨店，藉著賒售和貸款，無力償還而獲得土地。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漢人採取買賣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、承租方式獲得土地，漢人向番社買土地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，俗稱「買墾」。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買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墾或承租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契約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，經常發生漢人詐欺、違約抗租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17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</p:spPr>
        <p:txBody>
          <a:bodyPr/>
          <a:lstStyle/>
          <a:p>
            <a:pPr algn="ctr"/>
            <a:r>
              <a:rPr lang="zh-TW" altLang="en-US" sz="4400" b="1" dirty="0">
                <a:solidFill>
                  <a:prstClr val="black"/>
                </a:solidFill>
              </a:rPr>
              <a:t>封山禁令的突破</a:t>
            </a:r>
            <a:endParaRPr lang="zh-TW" altLang="en-US" sz="4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8964613" cy="525780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原住民粗放農耕與漢人的耕作技術大異其趣，原住民農耕無法與漢人匹敵，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清朝採取護番禁墾的政策，平埔族的土地依然大量流失。</a:t>
            </a:r>
            <a:endParaRPr lang="en-US" altLang="zh-TW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漢人拓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墾平埔族土地外，「越墾越深」的往丘陵地和山地開墾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移民不斷衝擊禁令，違法開墾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原住民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土地，界線一再移動，造成原住民活動區域的壓縮。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清廷乃採取「護番保產」的政策，禁止漢人承租、典買。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為防原住民出草殺人，在近山險要地點蓋隘寮或槍櫃，設隘派隘丁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防守。</a:t>
            </a:r>
          </a:p>
        </p:txBody>
      </p:sp>
    </p:spTree>
    <p:extLst>
      <p:ext uri="{BB962C8B-B14F-4D97-AF65-F5344CB8AC3E}">
        <p14:creationId xmlns:p14="http://schemas.microsoft.com/office/powerpoint/2010/main" val="37641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24128" y="0"/>
            <a:ext cx="3419872" cy="2520950"/>
          </a:xfrm>
        </p:spPr>
        <p:txBody>
          <a:bodyPr/>
          <a:lstStyle/>
          <a:p>
            <a:pPr algn="l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清代臺灣的大租地契</a:t>
            </a:r>
          </a:p>
        </p:txBody>
      </p:sp>
      <p:pic>
        <p:nvPicPr>
          <p:cNvPr id="66563" name="Picture 4" descr="http://www.tchcc.gov.tw/pingpu/640/cca100067-od-c1_10001_0017-0001.jpg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0"/>
            <a:ext cx="4714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49145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7144"/>
            <a:ext cx="467995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20576"/>
            <a:ext cx="28321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932040" y="5120108"/>
            <a:ext cx="4211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+mj-ea"/>
                <a:ea typeface="+mj-ea"/>
              </a:rPr>
              <a:t>嘉慶</a:t>
            </a:r>
            <a:r>
              <a:rPr lang="en-US" altLang="zh-TW" sz="2400" b="1" dirty="0" smtClean="0">
                <a:latin typeface="+mj-ea"/>
                <a:ea typeface="+mj-ea"/>
              </a:rPr>
              <a:t>6</a:t>
            </a:r>
            <a:r>
              <a:rPr lang="zh-TW" altLang="en-US" sz="2400" b="1" dirty="0" smtClean="0">
                <a:latin typeface="+mj-ea"/>
                <a:ea typeface="+mj-ea"/>
              </a:rPr>
              <a:t>年</a:t>
            </a:r>
            <a:r>
              <a:rPr lang="zh-TW" altLang="en-US" sz="2400" b="1" dirty="0">
                <a:latin typeface="+mj-ea"/>
                <a:ea typeface="+mj-ea"/>
              </a:rPr>
              <a:t>（</a:t>
            </a:r>
            <a:r>
              <a:rPr lang="en-US" altLang="zh-TW" sz="2400" b="1" dirty="0">
                <a:latin typeface="+mj-ea"/>
                <a:ea typeface="+mj-ea"/>
              </a:rPr>
              <a:t>1801</a:t>
            </a:r>
            <a:r>
              <a:rPr lang="zh-TW" altLang="en-US" sz="2400" b="1" dirty="0">
                <a:latin typeface="+mj-ea"/>
                <a:ea typeface="+mj-ea"/>
              </a:rPr>
              <a:t>）霄裡社業主兼通事阿生，因族人無力開墾，乃代表部落將一段草埔出租給鄭姓「漢友」開墾耕作。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-26255" y="764704"/>
            <a:ext cx="4706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嘉慶</a:t>
            </a:r>
            <a:r>
              <a:rPr lang="en-US" altLang="zh-TW" sz="2400" b="1" dirty="0" smtClean="0"/>
              <a:t>23</a:t>
            </a:r>
            <a:r>
              <a:rPr lang="zh-TW" altLang="en-US" sz="2400" b="1" dirty="0" smtClean="0"/>
              <a:t>年</a:t>
            </a:r>
            <a:r>
              <a:rPr lang="zh-TW" altLang="en-US" sz="2400" b="1" dirty="0"/>
              <a:t>房裡社番光右力度賣盡根契</a:t>
            </a:r>
            <a:r>
              <a:rPr lang="zh-TW" altLang="en-US" sz="2400" b="1" dirty="0" smtClean="0"/>
              <a:t>字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5245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</p:spPr>
        <p:txBody>
          <a:bodyPr/>
          <a:lstStyle/>
          <a:p>
            <a:pPr algn="ctr"/>
            <a:r>
              <a:rPr lang="zh-TW" altLang="en-US" sz="4400" b="1" dirty="0" smtClean="0">
                <a:solidFill>
                  <a:prstClr val="black"/>
                </a:solidFill>
              </a:rPr>
              <a:t>原住民的反抗</a:t>
            </a:r>
            <a:endParaRPr lang="zh-TW" altLang="en-US" sz="4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8964613" cy="525780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原住民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土地不斷遭到漢人侵墾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，生活空間日漸狹小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， 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原住民起而反抗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， 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漢人稱為「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番害」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原住民抗爭事件，除了侵墾土地外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，通事的剝削、官府的陋規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，兵丁的需索，游民的騷擾，都是原住民反抗的原因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吳鳳的神化。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大甲西社事件</a:t>
            </a:r>
            <a:r>
              <a:rPr lang="zh-TW" altLang="en-US" sz="3200" b="1" dirty="0" smtClean="0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雍正年間中部平埔族大的起義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事件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4054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4585"/>
            <a:ext cx="4333725" cy="6732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0"/>
            <a:ext cx="4396846" cy="67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370" t="7041" r="15162" b="3198"/>
          <a:stretch/>
        </p:blipFill>
        <p:spPr>
          <a:xfrm>
            <a:off x="6255619" y="0"/>
            <a:ext cx="3005197" cy="4896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4358" t="7529" r="3915" b="5419"/>
          <a:stretch/>
        </p:blipFill>
        <p:spPr>
          <a:xfrm>
            <a:off x="3163405" y="0"/>
            <a:ext cx="3092214" cy="4896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3641" t="7791" r="11827" b="5457"/>
          <a:stretch/>
        </p:blipFill>
        <p:spPr>
          <a:xfrm>
            <a:off x="5778" y="0"/>
            <a:ext cx="3157626" cy="4896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5013176"/>
            <a:ext cx="9144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+mj-ea"/>
                <a:ea typeface="+mj-ea"/>
              </a:rPr>
              <a:t>清代臺灣原住民「番社」的代表</a:t>
            </a:r>
            <a:r>
              <a:rPr lang="zh-TW" altLang="en-US" sz="3200" b="1" dirty="0" smtClean="0">
                <a:latin typeface="+mj-ea"/>
                <a:ea typeface="+mj-ea"/>
              </a:rPr>
              <a:t>者稱為「通事」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>
                <a:latin typeface="+mj-ea"/>
                <a:ea typeface="+mj-ea"/>
              </a:rPr>
              <a:t>擔任官府與番社之間傳譯、溝通、催辦公務</a:t>
            </a:r>
            <a:r>
              <a:rPr lang="zh-TW" altLang="en-US" sz="3200" b="1" dirty="0" smtClean="0">
                <a:latin typeface="+mj-ea"/>
                <a:ea typeface="+mj-ea"/>
              </a:rPr>
              <a:t>，辦理</a:t>
            </a:r>
            <a:r>
              <a:rPr lang="zh-TW" altLang="en-US" sz="3200" b="1" dirty="0">
                <a:latin typeface="+mj-ea"/>
                <a:ea typeface="+mj-ea"/>
              </a:rPr>
              <a:t>官役、官差、嚮導、收租完課等事項。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endParaRPr lang="zh-TW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01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41021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18864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平埔族的遷徙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102100" y="40394"/>
            <a:ext cx="5022444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南部西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拉雅族從台南遷移到高雄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，再往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花蓮、台東遷徙。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3"/>
              </a:rPr>
              <a:t>平埔族第一次大遷徙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中部的岸裡、阿里史、大甲、吞霄諸社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，越過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中央山脈，抵達宜蘭；另外道光年間部分平埔族社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民移民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埔里盆地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，埔里成為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清代中部平埔族最後的據點。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4"/>
              </a:rPr>
              <a:t>平埔族第二次大遷徙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噶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瑪蘭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族從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道光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年間南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移花蓮；滿清開山撫番之後，再次南遷，散居花東海岸一帶。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40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農業經營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4051437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自然環境及社會條件下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台灣的農作生產以稻米和甘蔗為主。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0928"/>
            <a:ext cx="6096000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809877"/>
            <a:ext cx="609600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3172"/>
            <a:ext cx="9144793" cy="53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1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1763" r="9780"/>
          <a:stretch/>
        </p:blipFill>
        <p:spPr>
          <a:xfrm>
            <a:off x="0" y="0"/>
            <a:ext cx="7920880" cy="567586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7193" t="5605" r="17193" b="17021"/>
          <a:stretch/>
        </p:blipFill>
        <p:spPr>
          <a:xfrm>
            <a:off x="899592" y="2465512"/>
            <a:ext cx="662473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5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稻米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臺灣高溫多雨適合種植稻米，一年兩熟有早冬、晚冬，故有「雙冬」之稱。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水利的關係，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稻米種植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區域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大抵以中部的濁水溪為界，其北屬稻作優勢地區，其南則屬蔗作優勢地區。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稻米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除供臺灣食用外，大量運往中國大陸販售。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稻米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具有市場價值，收成的稻穀大多賣到地主經營的「土礱間」。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dirty="0" smtClean="0">
              <a:latin typeface="新細明體"/>
              <a:ea typeface="新細明體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75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15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392" y="666750"/>
            <a:ext cx="38100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741264" y="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/>
              <a:t>土礱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7685"/>
            <a:ext cx="42862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" y="3256500"/>
            <a:ext cx="50006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88" y="5240603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56" y="3200400"/>
            <a:ext cx="28479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664736" y="483717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汗滴禾下土，粒粒皆辛苦</a:t>
            </a:r>
            <a:endParaRPr lang="zh-TW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444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1300163"/>
            <a:ext cx="6194425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500914" y="530722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4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清末臺灣農民工作情形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5697679"/>
            <a:ext cx="91440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2800" b="1" kern="0" dirty="0">
                <a:latin typeface="+mn-ea"/>
              </a:rPr>
              <a:t>農民是臺灣社會的主體</a:t>
            </a:r>
            <a:r>
              <a:rPr kumimoji="1" lang="zh-TW" altLang="en-US" sz="2800" b="1" kern="0" dirty="0" smtClean="0">
                <a:latin typeface="+mn-ea"/>
              </a:rPr>
              <a:t>，當時</a:t>
            </a:r>
            <a:r>
              <a:rPr kumimoji="1" lang="zh-TW" altLang="en-US" sz="2800" b="1" kern="0" dirty="0">
                <a:latin typeface="+mn-ea"/>
              </a:rPr>
              <a:t>農民生活的寫照。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2800" b="1" kern="0" dirty="0">
                <a:latin typeface="+mn-ea"/>
              </a:rPr>
              <a:t>攝於</a:t>
            </a:r>
            <a:r>
              <a:rPr kumimoji="1" lang="en-US" altLang="zh-TW" sz="2800" b="1" kern="0" dirty="0">
                <a:latin typeface="+mn-ea"/>
              </a:rPr>
              <a:t>1880</a:t>
            </a:r>
            <a:r>
              <a:rPr kumimoji="1" lang="zh-TW" altLang="en-US" sz="2800" b="1" kern="0" dirty="0">
                <a:latin typeface="+mn-ea"/>
              </a:rPr>
              <a:t>年左右</a:t>
            </a:r>
          </a:p>
        </p:txBody>
      </p:sp>
    </p:spTree>
    <p:extLst>
      <p:ext uri="{BB962C8B-B14F-4D97-AF65-F5344CB8AC3E}">
        <p14:creationId xmlns:p14="http://schemas.microsoft.com/office/powerpoint/2010/main" val="29568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fbcdn-sphotos-g-a.akamaihd.net/hphotos-ak-xaf1/v/t1.0-9/10882179_892959704069102_1759521378477828670_n.jpg?oh=a4bd1b8c3d7168ba8459979f6e371a44&amp;oe=56050768&amp;__gda__=1443669721_20f0978b22f4d0dfb871d65622429ea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9700"/>
            <a:ext cx="9144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11663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FF0000"/>
                </a:solidFill>
                <a:latin typeface="微軟正黑體"/>
              </a:rPr>
              <a:t>水牛來自中國大陸，除了耕田、拉車之外，也用於製糖拉磨或乘騎</a:t>
            </a:r>
            <a:endParaRPr lang="zh-TW" altLang="en-US" sz="3600" b="1" dirty="0">
              <a:solidFill>
                <a:srgbClr val="FF0000"/>
              </a:solidFill>
              <a:latin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37396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26064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</a:rPr>
              <a:t>牛隻的用途極廣，牛隻的買賣盛行。</a:t>
            </a:r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設立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</a:rPr>
              <a:t>專為買賣牛隻的市場「牛墟」。善化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、鹽水、北港三大牛墟</a:t>
            </a:r>
            <a:endParaRPr lang="zh-TW" altLang="en-US" sz="3200" b="1" dirty="0">
              <a:solidFill>
                <a:srgbClr val="FF0000"/>
              </a:solidFill>
              <a:latin typeface="微軟正黑體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796"/>
          <a:stretch/>
        </p:blipFill>
        <p:spPr>
          <a:xfrm>
            <a:off x="1577900" y="1526577"/>
            <a:ext cx="7566100" cy="532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09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</a:rPr>
              <a:t>清代臺灣製糖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工場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製糖的工場稱為「糖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」又稱「蔗廍」。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糖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廍依其屬性可分為：</a:t>
            </a:r>
            <a:r>
              <a:rPr lang="zh-TW" altLang="en-US" sz="3200" b="1" u="sng" dirty="0" smtClean="0">
                <a:solidFill>
                  <a:prstClr val="black"/>
                </a:solidFill>
                <a:latin typeface="+mn-ea"/>
              </a:rPr>
              <a:t>公司廍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 smtClean="0">
                <a:solidFill>
                  <a:prstClr val="black"/>
                </a:solidFill>
                <a:latin typeface="+mn-ea"/>
              </a:rPr>
              <a:t>頭家廍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 smtClean="0">
                <a:solidFill>
                  <a:prstClr val="black"/>
                </a:solidFill>
                <a:latin typeface="+mn-ea"/>
              </a:rPr>
              <a:t>牛犇廍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公司廍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又名公家廍，由數人或數十人合股設立，加工甘蔗以購入為主。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u="sng" dirty="0">
                <a:solidFill>
                  <a:srgbClr val="FF0000"/>
                </a:solidFill>
                <a:latin typeface="+mn-ea"/>
              </a:rPr>
              <a:t>頭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家廍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則由業主單獨出資設立，購入甘蔗或代工。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牛犇廍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係由蔗農以合作方式組成，牛犇又稱牛掛，因為蔗車運轉以三牛為一掛，故名牛犇。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5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蔗糖的生產技術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生產技術是以兩木棍榨蔗為主，木棍需靠斜齒輪來轉動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，榨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蔗皆用石車（圓柱形）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由牛拉動石車，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透過石車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的「齒」帶動另一石車，甘蔗則插入兩石車間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蔗廍的內部空間可分為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榨蔗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與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熬糖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兩部分。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蔗汁流入石車下方的底盤，再流入木桶內，然後挑到廚房熬糖。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92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圖片 1" descr="935571_575890329109376_1971527055_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144000" cy="550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962274" y="31609"/>
            <a:ext cx="61817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Times New Roman"/>
              </a:rPr>
              <a:t>製糖用</a:t>
            </a:r>
            <a:r>
              <a:rPr lang="zh-TW" altLang="en-US" sz="3200" b="1" dirty="0">
                <a:solidFill>
                  <a:srgbClr val="FF0000"/>
                </a:solidFill>
                <a:latin typeface="Times New Roman"/>
              </a:rPr>
              <a:t>兩個石輪，以十二、三</a:t>
            </a:r>
            <a:r>
              <a:rPr lang="zh-TW" altLang="en-US" sz="3200" b="1" dirty="0" smtClean="0">
                <a:solidFill>
                  <a:srgbClr val="FF0000"/>
                </a:solidFill>
                <a:latin typeface="Times New Roman"/>
              </a:rPr>
              <a:t>頭牛拉</a:t>
            </a:r>
            <a:r>
              <a:rPr lang="zh-TW" altLang="en-US" sz="3200" b="1" dirty="0">
                <a:solidFill>
                  <a:srgbClr val="FF0000"/>
                </a:solidFill>
                <a:latin typeface="Times New Roman"/>
              </a:rPr>
              <a:t>石磨，甘蔗從兩個圓柱石磨中夾碾而過</a:t>
            </a:r>
            <a:r>
              <a:rPr lang="zh-TW" altLang="en-US" sz="3200" b="1" dirty="0" smtClean="0">
                <a:solidFill>
                  <a:srgbClr val="FF0000"/>
                </a:solidFill>
                <a:latin typeface="Times New Roman"/>
              </a:rPr>
              <a:t>，糖汁導</a:t>
            </a:r>
            <a:r>
              <a:rPr lang="zh-TW" altLang="en-US" sz="3200" b="1" dirty="0">
                <a:solidFill>
                  <a:srgbClr val="FF0000"/>
                </a:solidFill>
                <a:latin typeface="Times New Roman"/>
              </a:rPr>
              <a:t>人木槽內，而用鐵鍋蒸</a:t>
            </a:r>
            <a:r>
              <a:rPr lang="zh-TW" altLang="en-US" sz="3200" b="1" dirty="0" smtClean="0">
                <a:solidFill>
                  <a:srgbClr val="FF0000"/>
                </a:solidFill>
                <a:latin typeface="Times New Roman"/>
              </a:rPr>
              <a:t>煮。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0" y="0"/>
            <a:ext cx="4651375" cy="576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8" y="2784334"/>
            <a:ext cx="6096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0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標題 1"/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6858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商業發展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idx="1"/>
          </p:nvPr>
        </p:nvSpPr>
        <p:spPr>
          <a:xfrm>
            <a:off x="0" y="1143000"/>
            <a:ext cx="9144000" cy="5715000"/>
          </a:xfrm>
          <a:solidFill>
            <a:schemeClr val="accent4">
              <a:lumMod val="60000"/>
              <a:lumOff val="40000"/>
            </a:schemeClr>
          </a:solidFill>
        </p:spPr>
        <p:txBody>
          <a:bodyPr anchor="t">
            <a:normAutofit/>
          </a:bodyPr>
          <a:lstStyle/>
          <a:p>
            <a:pPr marL="342000" lvl="1" indent="-342000">
              <a:spcBef>
                <a:spcPts val="768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早期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來臺移民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，主要從事農作開發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土地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，拓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墾之後，物產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增加，對外貿易發達。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342000" lvl="1" indent="-342000">
              <a:spcBef>
                <a:spcPts val="768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臺灣島內貿易發展緩慢，只有城鄉之間有大規模的生活必需品和進口品的交易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342000" lvl="1" indent="-342000">
              <a:spcBef>
                <a:spcPts val="768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由於在地消費人口有限，生產有所剩餘，於是將臺灣的農產品和農產加工品銷往中國大陸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2800" b="1" dirty="0" smtClean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342000" lvl="2" indent="-342000" defTabSz="914400" eaLnBrk="0" fontAlgn="base" hangingPunct="0">
              <a:lnSpc>
                <a:spcPct val="110000"/>
              </a:lnSpc>
              <a:spcBef>
                <a:spcPts val="768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  <a:defRPr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臺灣商品銷售到大陸，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換得白銀。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購買大陸貨品回臺。貨物包括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絲綢、布疋、生產工具和其他民生日用品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</a:b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32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照片選\2012廈門之旅\鹿港的原鄉-泉州\DSC0289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7" b="21334"/>
          <a:stretch/>
        </p:blipFill>
        <p:spPr bwMode="auto">
          <a:xfrm>
            <a:off x="0" y="0"/>
            <a:ext cx="7256415" cy="45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:\照片選\2012廈門之旅\鹿港的原鄉-泉州\DSC0289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7" r="9231"/>
          <a:stretch/>
        </p:blipFill>
        <p:spPr bwMode="auto">
          <a:xfrm>
            <a:off x="0" y="3836808"/>
            <a:ext cx="5742432" cy="301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749248" y="461566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泉州生活日用店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92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4762500" cy="3238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945" y="112778"/>
            <a:ext cx="3352800" cy="2286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860" b="3421"/>
          <a:stretch/>
        </p:blipFill>
        <p:spPr>
          <a:xfrm>
            <a:off x="0" y="3328188"/>
            <a:ext cx="6191250" cy="352839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22129" t="4820" r="62124" b="15268"/>
          <a:stretch/>
        </p:blipFill>
        <p:spPr>
          <a:xfrm>
            <a:off x="7449345" y="2321496"/>
            <a:ext cx="1589873" cy="45365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305571" y="259654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C00000"/>
                </a:solidFill>
              </a:rPr>
              <a:t>臺灣公館知多少</a:t>
            </a:r>
            <a:endParaRPr lang="zh-TW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1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標題 1"/>
          <p:cNvSpPr>
            <a:spLocks noGrp="1"/>
          </p:cNvSpPr>
          <p:nvPr>
            <p:ph type="title"/>
          </p:nvPr>
        </p:nvSpPr>
        <p:spPr>
          <a:xfrm>
            <a:off x="1" y="0"/>
            <a:ext cx="9139432" cy="2035175"/>
          </a:xfrm>
        </p:spPr>
        <p:txBody>
          <a:bodyPr anchor="t"/>
          <a:lstStyle/>
          <a:p>
            <a:r>
              <a:rPr lang="zh-TW" altLang="en-US" sz="2800" b="1" dirty="0">
                <a:solidFill>
                  <a:schemeClr val="tx1"/>
                </a:solidFill>
                <a:latin typeface="+mj-ea"/>
              </a:rPr>
              <a:t/>
            </a:r>
            <a:br>
              <a:rPr lang="zh-TW" altLang="en-US" sz="2800" b="1" dirty="0">
                <a:solidFill>
                  <a:schemeClr val="tx1"/>
                </a:solidFill>
                <a:latin typeface="+mj-ea"/>
              </a:rPr>
            </a:br>
            <a:endParaRPr lang="zh-TW" altLang="en-US" sz="2800" b="1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08520" y="-461853"/>
            <a:ext cx="9139432" cy="285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000" lvl="1" indent="-342000" defTabSz="457200">
              <a:spcBef>
                <a:spcPts val="768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latin typeface="+mj-ea"/>
                <a:ea typeface="+mj-ea"/>
              </a:rPr>
              <a:t>中國式帆船裝載臺灣產品前往中國大陸沿海銷售。這種船舶通常被稱作「橫洋船」 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>
              <a:latin typeface="+mj-ea"/>
              <a:ea typeface="+mj-ea"/>
            </a:endParaRPr>
          </a:p>
          <a:p>
            <a:pPr marL="342000" lvl="1" indent="-342000" defTabSz="457200">
              <a:spcBef>
                <a:spcPts val="768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為了</a:t>
            </a:r>
            <a:r>
              <a:rPr lang="zh-TW" altLang="en-US" sz="3200" b="1" dirty="0">
                <a:latin typeface="+mj-ea"/>
                <a:ea typeface="+mj-ea"/>
              </a:rPr>
              <a:t>穩定船身確保航行安全，航船經常裝載磚瓦、石材、木材等建築材料，稱為「壓艙石」</a:t>
            </a:r>
            <a:endParaRPr lang="en-US" altLang="zh-TW" sz="3200" b="1" dirty="0">
              <a:latin typeface="+mj-ea"/>
              <a:ea typeface="+mj-ea"/>
            </a:endParaRPr>
          </a:p>
          <a:p>
            <a:pPr marL="2170800" lvl="5" indent="-342000" defTabSz="457200">
              <a:spcBef>
                <a:spcPts val="768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8183"/>
            <a:ext cx="6925656" cy="49625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03848" y="186699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C00000"/>
                </a:solidFill>
              </a:rPr>
              <a:t>清代港口貿易想像圖</a:t>
            </a:r>
          </a:p>
        </p:txBody>
      </p:sp>
    </p:spTree>
    <p:extLst>
      <p:ext uri="{BB962C8B-B14F-4D97-AF65-F5344CB8AC3E}">
        <p14:creationId xmlns:p14="http://schemas.microsoft.com/office/powerpoint/2010/main" val="3108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600" y="44624"/>
            <a:ext cx="7125113" cy="924475"/>
          </a:xfrm>
        </p:spPr>
        <p:txBody>
          <a:bodyPr anchor="ctr"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郊商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877272"/>
          </a:xfrm>
        </p:spPr>
        <p:txBody>
          <a:bodyPr anchor="t">
            <a:noAutofit/>
          </a:bodyPr>
          <a:lstStyle/>
          <a:p>
            <a:pPr lvl="0" defTabSz="914400" fontAlgn="base">
              <a:spcBef>
                <a:spcPts val="768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臺灣貿易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商人之間的聯合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組織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， 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稱為「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郊」。</a:t>
            </a:r>
          </a:p>
          <a:p>
            <a:pPr lvl="0" defTabSz="914400" fontAlgn="base">
              <a:spcBef>
                <a:spcPts val="768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以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貿易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地為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郊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名的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「郊」 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。如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「</a:t>
            </a:r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北郊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」以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江浙以北作為貿易區域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；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「</a:t>
            </a:r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南郊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」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則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以福建、廣東作為貿易區域。其他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如「</a:t>
            </a:r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泉郊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」 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、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「</a:t>
            </a:r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廈郊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」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等。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lvl="0" defTabSz="914400" fontAlgn="base">
              <a:spcBef>
                <a:spcPts val="768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從事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特定商品的同業商人組成的「郊」，規模較小。如</a:t>
            </a:r>
            <a:r>
              <a:rPr lang="zh-TW" altLang="en-US" sz="3200" b="1" u="sng" dirty="0">
                <a:solidFill>
                  <a:prstClr val="black"/>
                </a:solidFill>
                <a:latin typeface="+mj-ea"/>
                <a:ea typeface="+mj-ea"/>
              </a:rPr>
              <a:t>糖郊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j-ea"/>
                <a:ea typeface="+mj-ea"/>
              </a:rPr>
              <a:t>布郊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j-ea"/>
                <a:ea typeface="+mj-ea"/>
              </a:rPr>
              <a:t>藥郊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marL="342000" lvl="1" indent="-342000">
              <a:spcBef>
                <a:spcPts val="768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臺灣河流呈東西向，南北陸路交通被切割，利用河流船運到近海，再沿著海岸運送到港市。南部港口叫「下港」，北部各港口配運的叫「頂港」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lvl="0" defTabSz="914400" fontAlgn="base">
              <a:spcBef>
                <a:spcPts val="768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島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內各港口之間從事配運者叫「港郊」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215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港口開放與管理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/>
          </a:bodyPr>
          <a:lstStyle/>
          <a:p>
            <a:pPr marL="342000" lvl="2" indent="-342000" defTabSz="914400" eaLnBrk="0" fontAlgn="base" hangingPunct="0">
              <a:lnSpc>
                <a:spcPct val="110000"/>
              </a:lnSpc>
              <a:spcBef>
                <a:spcPts val="768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  <a:defRPr/>
            </a:pP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清代前期的台灣對外貿易，與內陸從事互補性的「區域分工」貿易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000" lvl="2" indent="-342000" defTabSz="914400" eaLnBrk="0" fontAlgn="base" hangingPunct="0">
              <a:lnSpc>
                <a:spcPct val="110000"/>
              </a:lnSpc>
              <a:spcBef>
                <a:spcPts val="768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  <a:defRPr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領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臺之初，為了方便管理兩岸之間的移民與貿易，只開放</a:t>
            </a:r>
            <a:r>
              <a:rPr lang="zh-TW" altLang="en-US" sz="3200" b="1" u="sng" dirty="0">
                <a:solidFill>
                  <a:srgbClr val="FF0000"/>
                </a:solidFill>
                <a:latin typeface="+mj-ea"/>
                <a:ea typeface="+mj-ea"/>
              </a:rPr>
              <a:t>鹿耳門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讓船隻出入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000" lvl="2" indent="-342000" defTabSz="914400" eaLnBrk="0" fontAlgn="base" hangingPunct="0">
              <a:lnSpc>
                <a:spcPct val="110000"/>
              </a:lnSpc>
              <a:spcBef>
                <a:spcPts val="768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  <a:defRPr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乾隆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49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年（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1784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）開放鹿港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與福建蚶江口對航。</a:t>
            </a:r>
          </a:p>
          <a:p>
            <a:pPr marL="342000" lvl="2" indent="-342000" defTabSz="914400" eaLnBrk="0" fontAlgn="base" hangingPunct="0">
              <a:lnSpc>
                <a:spcPct val="110000"/>
              </a:lnSpc>
              <a:spcBef>
                <a:spcPts val="768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  <a:defRPr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乾隆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53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年（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1788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）開放八里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坌與福建五虎門對航。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000" lvl="2" indent="-342000" defTabSz="914400" eaLnBrk="0" fontAlgn="base" hangingPunct="0">
              <a:lnSpc>
                <a:spcPct val="110000"/>
              </a:lnSpc>
              <a:spcBef>
                <a:spcPts val="768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  <a:defRPr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乾隆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之際因新莊淤淺，艋舺成為重要港市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lvl="2" indent="-457200" defTabSz="914400" eaLnBrk="0" fontAlgn="base" hangingPunct="0"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  <a:defRPr/>
            </a:pP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lvl="1" indent="-457200" defTabSz="9144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/>
            </a:pPr>
            <a:endParaRPr lang="en-US" altLang="zh-TW" sz="3200" b="1" dirty="0" smtClean="0">
              <a:solidFill>
                <a:prstClr val="black"/>
              </a:solidFill>
              <a:latin typeface="華康宗楷體W7(P)" pitchFamily="66" charset="-120"/>
              <a:ea typeface="華康宗楷體W7(P)" pitchFamily="66" charset="-120"/>
            </a:endParaRPr>
          </a:p>
          <a:p>
            <a:pPr marL="457200" lvl="1" indent="-457200" defTabSz="9144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/>
            </a:pPr>
            <a:endParaRPr lang="en-US" altLang="zh-TW" sz="3200" b="1" dirty="0">
              <a:solidFill>
                <a:prstClr val="black"/>
              </a:solidFill>
              <a:latin typeface="華康宗楷體W7(P)" pitchFamily="66" charset="-120"/>
              <a:ea typeface="華康宗楷體W7(P)" pitchFamily="66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153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"/>
          <p:cNvGrpSpPr>
            <a:grpSpLocks noChangeAspect="1"/>
          </p:cNvGrpSpPr>
          <p:nvPr/>
        </p:nvGrpSpPr>
        <p:grpSpPr bwMode="auto">
          <a:xfrm>
            <a:off x="569068" y="-89047"/>
            <a:ext cx="8042286" cy="6948465"/>
            <a:chOff x="1066" y="591"/>
            <a:chExt cx="5066" cy="4377"/>
          </a:xfrm>
        </p:grpSpPr>
        <p:sp>
          <p:nvSpPr>
            <p:cNvPr id="8" name="AutoShape 18"/>
            <p:cNvSpPr>
              <a:spLocks noChangeAspect="1" noChangeArrowheads="1" noTextEdit="1"/>
            </p:cNvSpPr>
            <p:nvPr/>
          </p:nvSpPr>
          <p:spPr bwMode="auto">
            <a:xfrm>
              <a:off x="1501" y="902"/>
              <a:ext cx="3360" cy="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4400" b="1" u="sng" smtClean="0">
                <a:solidFill>
                  <a:srgbClr val="000000"/>
                </a:solidFill>
                <a:latin typeface="Times New Roman" pitchFamily="18" charset="0"/>
                <a:ea typeface="新細明體" charset="-120"/>
              </a:endParaRPr>
            </a:p>
          </p:txBody>
        </p:sp>
        <p:pic>
          <p:nvPicPr>
            <p:cNvPr id="9" name="Picture 2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591"/>
              <a:ext cx="5066" cy="4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文字方塊 2"/>
          <p:cNvSpPr txBox="1"/>
          <p:nvPr/>
        </p:nvSpPr>
        <p:spPr>
          <a:xfrm>
            <a:off x="1" y="4823637"/>
            <a:ext cx="9180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52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>
            <p:ph type="title"/>
          </p:nvPr>
        </p:nvSpPr>
        <p:spPr>
          <a:xfrm>
            <a:off x="9144" y="188640"/>
            <a:ext cx="8964613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一府二鹿三艋舺</a:t>
            </a:r>
          </a:p>
        </p:txBody>
      </p:sp>
      <p:sp>
        <p:nvSpPr>
          <p:cNvPr id="117763" name="Rectangle 3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 anchor="t">
            <a:normAutofit/>
          </a:bodyPr>
          <a:lstStyle/>
          <a:p>
            <a:pPr lvl="0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開港後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，一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府二鹿三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艋舺成為商業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貿易中心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spcBef>
                <a:spcPts val="768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台灣府城北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郊蘇萬利、南郊金永順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、糖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郊李勝興，合稱三郊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對外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主要的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門戶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「五條港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」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 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spcBef>
                <a:spcPts val="768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鹿港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位於西海岸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中點，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距離中國沿岸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最近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1741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年鹿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仔港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街已「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水陸碼頭，穀米聚處」，道光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時期稱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鹿港郊的全盛期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lnSpc>
                <a:spcPct val="120000"/>
              </a:lnSpc>
              <a:spcBef>
                <a:spcPts val="768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乾隆初艋舺郊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商建水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仙宮，泉郊人出資建立龍山寺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eaLnBrk="1" hangingPunct="1"/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25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65"/>
            <a:ext cx="428625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5024"/>
            <a:ext cx="42862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286251" y="260648"/>
            <a:ext cx="4857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TW" altLang="en-US" sz="3200" b="1" dirty="0">
                <a:latin typeface="+mj-ea"/>
                <a:ea typeface="+mj-ea"/>
              </a:rPr>
              <a:t>「神農街」</a:t>
            </a:r>
            <a:r>
              <a:rPr lang="zh-TW" altLang="en-US" sz="3200" b="1" dirty="0" smtClean="0">
                <a:latin typeface="+mj-ea"/>
                <a:ea typeface="+mj-ea"/>
              </a:rPr>
              <a:t>昔日稱為「北勢街」，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神農街（北勢街）所在位置正是港區的中央，是當時最熱鬧的街道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目前</a:t>
            </a:r>
            <a:r>
              <a:rPr lang="zh-TW" altLang="en-US" sz="3200" b="1" dirty="0">
                <a:latin typeface="+mj-ea"/>
                <a:ea typeface="+mj-ea"/>
              </a:rPr>
              <a:t>台南市保存最完善的老街</a:t>
            </a:r>
            <a:r>
              <a:rPr lang="zh-TW" altLang="en-US" sz="3200" b="1" dirty="0" smtClean="0">
                <a:latin typeface="+mj-ea"/>
                <a:ea typeface="+mj-ea"/>
              </a:rPr>
              <a:t>，也是「五</a:t>
            </a:r>
            <a:r>
              <a:rPr lang="zh-TW" altLang="en-US" sz="3200" b="1" dirty="0">
                <a:latin typeface="+mj-ea"/>
                <a:ea typeface="+mj-ea"/>
              </a:rPr>
              <a:t>條港文化</a:t>
            </a:r>
            <a:r>
              <a:rPr lang="zh-TW" altLang="en-US" sz="3200" b="1" dirty="0" smtClean="0">
                <a:latin typeface="+mj-ea"/>
                <a:ea typeface="+mj-ea"/>
              </a:rPr>
              <a:t>園區」重要</a:t>
            </a:r>
            <a:r>
              <a:rPr lang="zh-TW" altLang="en-US" sz="3200" b="1" dirty="0">
                <a:latin typeface="+mj-ea"/>
                <a:ea typeface="+mj-ea"/>
              </a:rPr>
              <a:t>的據點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endParaRPr lang="en-US" altLang="zh-TW" sz="32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990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306312" y="3472"/>
            <a:ext cx="5867400" cy="59213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舊時鹿港的舢舨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>
          <a:xfrm>
            <a:off x="10768" y="116632"/>
            <a:ext cx="3297136" cy="4043338"/>
          </a:xfrm>
          <a:solidFill>
            <a:srgbClr val="FFFF00"/>
          </a:solidFill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鹿港」地名來源，約有四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說法：</a:t>
            </a:r>
            <a:endParaRPr lang="en-US" altLang="zh-TW" sz="3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一、臺灣中部一帶昔時多鹿，從事鹿皮、鹿脯的買賣者聚集，故名「鹿仔港」</a:t>
            </a:r>
            <a:r>
              <a:rPr lang="zh-TW" altLang="en-US" sz="24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zh-TW" altLang="en-US" sz="24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二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、鹿港一帶為平埔番巴布薩族 </a:t>
            </a: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(</a:t>
            </a:r>
            <a:r>
              <a:rPr lang="en-US" altLang="zh-TW" sz="2400" b="1" dirty="0" err="1">
                <a:solidFill>
                  <a:prstClr val="black"/>
                </a:solidFill>
                <a:latin typeface="微軟正黑體" panose="020B0604030504040204" pitchFamily="34" charset="-120"/>
              </a:rPr>
              <a:t>Babuza</a:t>
            </a: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) 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盤據之地，平埔族 </a:t>
            </a:r>
            <a:r>
              <a:rPr lang="en-US" altLang="zh-TW" sz="2400" b="1" dirty="0" err="1">
                <a:solidFill>
                  <a:prstClr val="black"/>
                </a:solidFill>
                <a:latin typeface="微軟正黑體" panose="020B0604030504040204" pitchFamily="34" charset="-120"/>
              </a:rPr>
              <a:t>Rokau</a:t>
            </a: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-an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一語的轉譯。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endParaRPr lang="zh-TW" altLang="en-US" b="1" dirty="0" smtClean="0">
              <a:solidFill>
                <a:srgbClr val="7030A0"/>
              </a:solidFill>
              <a:latin typeface="華康宗楷體W7(P)" pitchFamily="66" charset="-120"/>
              <a:ea typeface="華康宗楷體W7(P)" pitchFamily="66" charset="-120"/>
            </a:endParaRPr>
          </a:p>
        </p:txBody>
      </p:sp>
      <p:pic>
        <p:nvPicPr>
          <p:cNvPr id="119812" name="Picture 4" descr="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28" y="620688"/>
            <a:ext cx="586740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33144" y="4043338"/>
            <a:ext cx="9177144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lnSpc>
                <a:spcPct val="120000"/>
              </a:lnSpc>
              <a:spcBef>
                <a:spcPts val="768"/>
              </a:spcBef>
              <a:spcAft>
                <a:spcPts val="600"/>
              </a:spcAft>
              <a:buClr>
                <a:srgbClr val="FF0000"/>
              </a:buClr>
            </a:pPr>
            <a:r>
              <a:rPr lang="zh-TW" altLang="en-US" sz="3200" b="1" dirty="0" smtClean="0">
                <a:latin typeface="+mj-ea"/>
                <a:ea typeface="+mj-ea"/>
              </a:rPr>
              <a:t>三</a:t>
            </a:r>
            <a:r>
              <a:rPr lang="zh-TW" altLang="en-US" sz="3200" b="1" dirty="0">
                <a:latin typeface="+mj-ea"/>
                <a:ea typeface="+mj-ea"/>
              </a:rPr>
              <a:t>、地形似鹿，故名「鹿仔港」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 smtClean="0">
                <a:latin typeface="+mj-ea"/>
                <a:ea typeface="+mj-ea"/>
              </a:rPr>
              <a:t>四、鹿港昔日是</a:t>
            </a:r>
            <a:r>
              <a:rPr lang="zh-TW" altLang="en-US" sz="3200" b="1" dirty="0">
                <a:latin typeface="+mj-ea"/>
                <a:ea typeface="+mj-ea"/>
              </a:rPr>
              <a:t>米穀集散地，因為用來儲存稻穀的方形倉庠稱為「鹿」而得名</a:t>
            </a:r>
            <a:r>
              <a:rPr lang="zh-TW" altLang="en-US" sz="2400" b="1" dirty="0" smtClean="0">
                <a:latin typeface="+mj-ea"/>
                <a:ea typeface="+mj-ea"/>
              </a:rPr>
              <a:t>。</a:t>
            </a:r>
            <a:endParaRPr lang="en-US" altLang="zh-TW" sz="2400" b="1" dirty="0" smtClean="0">
              <a:latin typeface="+mj-ea"/>
              <a:ea typeface="+mj-ea"/>
            </a:endParaRPr>
          </a:p>
          <a:p>
            <a:r>
              <a:rPr lang="zh-TW" altLang="en-US" sz="27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hlinkClick r:id="rId4"/>
              </a:rPr>
              <a:t>鹿港</a:t>
            </a:r>
            <a:r>
              <a:rPr lang="zh-TW" altLang="en-US" sz="27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hlinkClick r:id="rId4"/>
              </a:rPr>
              <a:t>八郊</a:t>
            </a:r>
            <a:endParaRPr lang="zh-TW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43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5157193"/>
            <a:ext cx="9144000" cy="1666496"/>
          </a:xfrm>
        </p:spPr>
        <p:txBody>
          <a:bodyPr/>
          <a:lstStyle/>
          <a:p>
            <a:pPr algn="l" eaLnBrk="1" hangingPunct="1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鹿港不見天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鹿港商業貿易興盛，商賈往來絡繹不絕，為免買客風吹日曬雨淋，商家便搭建遮棚，形成「不見天」。此圖攝於日治時期。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118787" name="Picture 4" descr="圖2-12鹿港不見天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8" y="0"/>
            <a:ext cx="7489825" cy="51069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00548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22337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鹿港龍山寺</a:t>
            </a:r>
          </a:p>
        </p:txBody>
      </p:sp>
      <p:pic>
        <p:nvPicPr>
          <p:cNvPr id="120835" name="內容版面配置區 3" descr="圖3.20　鹿港龍山寺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1251595"/>
            <a:ext cx="4214812" cy="5459413"/>
          </a:xfrm>
        </p:spPr>
      </p:pic>
      <p:sp>
        <p:nvSpPr>
          <p:cNvPr id="120836" name="文字方塊 4"/>
          <p:cNvSpPr txBox="1">
            <a:spLocks noChangeArrowheads="1"/>
          </p:cNvSpPr>
          <p:nvPr/>
        </p:nvSpPr>
        <p:spPr bwMode="auto">
          <a:xfrm>
            <a:off x="4427984" y="1285875"/>
            <a:ext cx="4716016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3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鹿港龍山寺原為小廟，道光</a:t>
            </a:r>
            <a:r>
              <a:rPr lang="en-US" altLang="zh-TW" sz="3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3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3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(1829)</a:t>
            </a:r>
            <a:r>
              <a:rPr lang="zh-TW" altLang="en-US" sz="3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時由</a:t>
            </a:r>
            <a:r>
              <a:rPr lang="zh-TW" altLang="en-US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鹿港八郊</a:t>
            </a:r>
            <a:r>
              <a:rPr lang="zh-TW" altLang="en-US" sz="3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重建。該廟取</a:t>
            </a:r>
            <a:r>
              <a:rPr lang="zh-TW" altLang="en-US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泉州</a:t>
            </a:r>
            <a:r>
              <a:rPr lang="zh-TW" altLang="en-US" sz="3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開元寺建築精華，有「</a:t>
            </a:r>
            <a:r>
              <a:rPr lang="zh-TW" altLang="en-US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臺灣紫禁城</a:t>
            </a:r>
            <a:r>
              <a:rPr lang="zh-TW" altLang="en-US" sz="3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」之稱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2526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4576"/>
            <a:ext cx="41656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0"/>
            <a:ext cx="41656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9512" y="640846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Microsoft JhengHei"/>
              </a:rPr>
              <a:t>泉郊會館在清朝是鹿港的八郊之</a:t>
            </a:r>
            <a:r>
              <a:rPr lang="zh-TW" altLang="en-US" b="1" dirty="0" smtClean="0">
                <a:solidFill>
                  <a:srgbClr val="FF0000"/>
                </a:solidFill>
                <a:latin typeface="Microsoft JhengHei"/>
              </a:rPr>
              <a:t>首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345111" y="6268650"/>
            <a:ext cx="479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Microsoft JhengHei"/>
              </a:rPr>
              <a:t>台南三郊掌握府城命脈</a:t>
            </a:r>
            <a:r>
              <a:rPr lang="zh-TW" altLang="en-US" b="1" dirty="0" smtClean="0">
                <a:solidFill>
                  <a:srgbClr val="C00000"/>
                </a:solidFill>
                <a:latin typeface="Microsoft JhengHei"/>
              </a:rPr>
              <a:t>，今台南</a:t>
            </a:r>
            <a:r>
              <a:rPr lang="zh-TW" altLang="en-US" b="1" dirty="0">
                <a:solidFill>
                  <a:srgbClr val="C00000"/>
                </a:solidFill>
                <a:latin typeface="Microsoft JhengHei"/>
              </a:rPr>
              <a:t>水仙宮內仍可看見這面</a:t>
            </a:r>
            <a:r>
              <a:rPr lang="zh-TW" altLang="en-US" b="1" dirty="0" smtClean="0">
                <a:solidFill>
                  <a:srgbClr val="C00000"/>
                </a:solidFill>
                <a:latin typeface="Microsoft JhengHei"/>
              </a:rPr>
              <a:t>旗幟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2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2" y="1375522"/>
            <a:ext cx="6407150" cy="549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919225" y="260648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臺灣各種土地租佃關係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412838" y="1484784"/>
            <a:ext cx="27311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番地分「生番地」及「熟番地」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  <a:p>
            <a:pPr lvl="0">
              <a:defRPr/>
            </a:pP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向原住民取得土地耕作權者，繳交租穀或財貨，稱為「番大租」。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46725" y="28529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大租戶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5314" y="42930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小租戶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82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59531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清代臺北的核心地區是艋舺</a:t>
            </a:r>
            <a:r>
              <a:rPr lang="en-US" altLang="zh-TW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萬華</a:t>
            </a:r>
            <a:r>
              <a:rPr lang="en-US" altLang="zh-TW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b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1652" name="Rectangle 4"/>
          <p:cNvSpPr>
            <a:spLocks noGrp="1" noChangeArrowheads="1"/>
          </p:cNvSpPr>
          <p:nvPr>
            <p:ph idx="1"/>
          </p:nvPr>
        </p:nvSpPr>
        <p:spPr>
          <a:xfrm>
            <a:off x="11398" y="4880113"/>
            <a:ext cx="5580112" cy="931863"/>
          </a:xfrm>
        </p:spPr>
        <p:txBody>
          <a:bodyPr>
            <a:noAutofit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舊時淡水河邊的艋舺港岸 </a:t>
            </a:r>
          </a:p>
        </p:txBody>
      </p:sp>
      <p:pic>
        <p:nvPicPr>
          <p:cNvPr id="121860" name="Picture 3" descr="昔日艋舺碼頭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52" y="836712"/>
            <a:ext cx="5637212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44752"/>
            <a:ext cx="30384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269126" y="473090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C00000"/>
                </a:solidFill>
              </a:rPr>
              <a:t>剝皮寮老街</a:t>
            </a:r>
            <a:endParaRPr lang="zh-TW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5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88913"/>
            <a:ext cx="8569325" cy="830262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清代臺灣墾佃關係示意圖</a:t>
            </a:r>
          </a:p>
        </p:txBody>
      </p:sp>
      <p:sp>
        <p:nvSpPr>
          <p:cNvPr id="389123" name="Oval 3"/>
          <p:cNvSpPr>
            <a:spLocks noChangeArrowheads="1"/>
          </p:cNvSpPr>
          <p:nvPr/>
        </p:nvSpPr>
        <p:spPr bwMode="auto">
          <a:xfrm>
            <a:off x="2051050" y="981075"/>
            <a:ext cx="1225550" cy="1079500"/>
          </a:xfrm>
          <a:prstGeom prst="ellipse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2800" dirty="0" smtClean="0">
                <a:solidFill>
                  <a:srgbClr val="000000"/>
                </a:solidFill>
                <a:latin typeface="Times New Roman" pitchFamily="18" charset="0"/>
              </a:rPr>
              <a:t>個人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2800" dirty="0" smtClean="0">
                <a:solidFill>
                  <a:srgbClr val="000000"/>
                </a:solidFill>
                <a:latin typeface="Times New Roman" pitchFamily="18" charset="0"/>
              </a:rPr>
              <a:t>頭目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2800" dirty="0" smtClean="0">
                <a:solidFill>
                  <a:srgbClr val="000000"/>
                </a:solidFill>
                <a:latin typeface="Times New Roman" pitchFamily="18" charset="0"/>
              </a:rPr>
              <a:t>番社</a:t>
            </a:r>
          </a:p>
        </p:txBody>
      </p:sp>
      <p:sp>
        <p:nvSpPr>
          <p:cNvPr id="389124" name="Oval 4"/>
          <p:cNvSpPr>
            <a:spLocks noChangeArrowheads="1"/>
          </p:cNvSpPr>
          <p:nvPr/>
        </p:nvSpPr>
        <p:spPr bwMode="auto">
          <a:xfrm>
            <a:off x="5362575" y="981075"/>
            <a:ext cx="1225550" cy="1079500"/>
          </a:xfrm>
          <a:prstGeom prst="ellipse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2800" smtClean="0">
                <a:solidFill>
                  <a:srgbClr val="000000"/>
                </a:solidFill>
                <a:latin typeface="Times New Roman" pitchFamily="18" charset="0"/>
              </a:rPr>
              <a:t>官府</a:t>
            </a:r>
          </a:p>
        </p:txBody>
      </p:sp>
      <p:sp>
        <p:nvSpPr>
          <p:cNvPr id="389125" name="Oval 5"/>
          <p:cNvSpPr>
            <a:spLocks noChangeArrowheads="1"/>
          </p:cNvSpPr>
          <p:nvPr/>
        </p:nvSpPr>
        <p:spPr bwMode="auto">
          <a:xfrm>
            <a:off x="3708400" y="2276475"/>
            <a:ext cx="1225550" cy="1079500"/>
          </a:xfrm>
          <a:prstGeom prst="ellipse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2800" dirty="0" smtClean="0">
                <a:solidFill>
                  <a:srgbClr val="000000"/>
                </a:solidFill>
                <a:latin typeface="Times New Roman" pitchFamily="18" charset="0"/>
              </a:rPr>
              <a:t>大租戶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2800" dirty="0" smtClean="0">
                <a:solidFill>
                  <a:srgbClr val="000000"/>
                </a:solidFill>
                <a:latin typeface="Times New Roman" pitchFamily="18" charset="0"/>
              </a:rPr>
              <a:t>（墾首）</a:t>
            </a:r>
          </a:p>
        </p:txBody>
      </p:sp>
      <p:sp>
        <p:nvSpPr>
          <p:cNvPr id="389126" name="Oval 6"/>
          <p:cNvSpPr>
            <a:spLocks noChangeArrowheads="1"/>
          </p:cNvSpPr>
          <p:nvPr/>
        </p:nvSpPr>
        <p:spPr bwMode="auto">
          <a:xfrm>
            <a:off x="3708400" y="3933825"/>
            <a:ext cx="1225550" cy="1079500"/>
          </a:xfrm>
          <a:prstGeom prst="ellipse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2800" smtClean="0">
                <a:solidFill>
                  <a:srgbClr val="000000"/>
                </a:solidFill>
                <a:latin typeface="Times New Roman" pitchFamily="18" charset="0"/>
              </a:rPr>
              <a:t>小租戶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2800" smtClean="0">
                <a:solidFill>
                  <a:srgbClr val="000000"/>
                </a:solidFill>
                <a:latin typeface="Times New Roman" pitchFamily="18" charset="0"/>
              </a:rPr>
              <a:t>（佃戶）</a:t>
            </a:r>
          </a:p>
        </p:txBody>
      </p:sp>
      <p:sp>
        <p:nvSpPr>
          <p:cNvPr id="389127" name="Oval 7"/>
          <p:cNvSpPr>
            <a:spLocks noChangeArrowheads="1"/>
          </p:cNvSpPr>
          <p:nvPr/>
        </p:nvSpPr>
        <p:spPr bwMode="auto">
          <a:xfrm>
            <a:off x="3851275" y="5516563"/>
            <a:ext cx="1225550" cy="1079500"/>
          </a:xfrm>
          <a:prstGeom prst="ellipse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2800" smtClean="0">
                <a:solidFill>
                  <a:srgbClr val="000000"/>
                </a:solidFill>
                <a:latin typeface="Times New Roman" pitchFamily="18" charset="0"/>
              </a:rPr>
              <a:t>現耕佃人</a:t>
            </a:r>
          </a:p>
        </p:txBody>
      </p:sp>
      <p:sp>
        <p:nvSpPr>
          <p:cNvPr id="389128" name="Line 8"/>
          <p:cNvSpPr>
            <a:spLocks noChangeShapeType="1"/>
          </p:cNvSpPr>
          <p:nvPr/>
        </p:nvSpPr>
        <p:spPr bwMode="auto">
          <a:xfrm>
            <a:off x="3492500" y="1557338"/>
            <a:ext cx="17272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prstClr val="black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89129" name="Text Box 9"/>
          <p:cNvSpPr txBox="1">
            <a:spLocks noChangeArrowheads="1"/>
          </p:cNvSpPr>
          <p:nvPr/>
        </p:nvSpPr>
        <p:spPr bwMode="auto">
          <a:xfrm>
            <a:off x="3492500" y="981075"/>
            <a:ext cx="1655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2800" smtClean="0">
                <a:solidFill>
                  <a:srgbClr val="FF3300"/>
                </a:solidFill>
                <a:latin typeface="Times New Roman" pitchFamily="18" charset="0"/>
              </a:rPr>
              <a:t>(</a:t>
            </a:r>
            <a:r>
              <a:rPr lang="zh-TW" altLang="en-US" sz="2800" smtClean="0">
                <a:solidFill>
                  <a:srgbClr val="FF3300"/>
                </a:solidFill>
                <a:latin typeface="Times New Roman" pitchFamily="18" charset="0"/>
              </a:rPr>
              <a:t>繳正供</a:t>
            </a:r>
            <a:r>
              <a:rPr lang="en-US" altLang="zh-TW" sz="2800" smtClean="0">
                <a:solidFill>
                  <a:srgbClr val="FF33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389130" name="Line 10"/>
          <p:cNvSpPr>
            <a:spLocks noChangeShapeType="1"/>
          </p:cNvSpPr>
          <p:nvPr/>
        </p:nvSpPr>
        <p:spPr bwMode="auto">
          <a:xfrm flipV="1">
            <a:off x="4716463" y="1916113"/>
            <a:ext cx="576262" cy="5048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prstClr val="black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89131" name="Rectangle 11"/>
          <p:cNvSpPr>
            <a:spLocks noChangeArrowheads="1"/>
          </p:cNvSpPr>
          <p:nvPr/>
        </p:nvSpPr>
        <p:spPr bwMode="auto">
          <a:xfrm>
            <a:off x="5219700" y="2133600"/>
            <a:ext cx="1489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2800" smtClean="0">
                <a:solidFill>
                  <a:srgbClr val="009900"/>
                </a:solidFill>
                <a:latin typeface="Times New Roman" pitchFamily="18" charset="0"/>
              </a:rPr>
              <a:t>(</a:t>
            </a:r>
            <a:r>
              <a:rPr lang="zh-TW" altLang="en-US" sz="2800" smtClean="0">
                <a:solidFill>
                  <a:srgbClr val="009900"/>
                </a:solidFill>
                <a:latin typeface="Times New Roman" pitchFamily="18" charset="0"/>
              </a:rPr>
              <a:t>發墾照</a:t>
            </a:r>
            <a:r>
              <a:rPr lang="en-US" altLang="zh-TW" sz="2800" smtClean="0">
                <a:solidFill>
                  <a:srgbClr val="0099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389132" name="Line 12"/>
          <p:cNvSpPr>
            <a:spLocks noChangeShapeType="1"/>
          </p:cNvSpPr>
          <p:nvPr/>
        </p:nvSpPr>
        <p:spPr bwMode="auto">
          <a:xfrm flipH="1">
            <a:off x="4859338" y="2060575"/>
            <a:ext cx="576262" cy="504825"/>
          </a:xfrm>
          <a:prstGeom prst="line">
            <a:avLst/>
          </a:prstGeom>
          <a:noFill/>
          <a:ln w="38100" cap="sq">
            <a:solidFill>
              <a:srgbClr val="009900"/>
            </a:solidFill>
            <a:miter lim="800000"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prstClr val="black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89133" name="Line 13"/>
          <p:cNvSpPr>
            <a:spLocks noChangeShapeType="1"/>
          </p:cNvSpPr>
          <p:nvPr/>
        </p:nvSpPr>
        <p:spPr bwMode="auto">
          <a:xfrm flipH="1" flipV="1">
            <a:off x="3276600" y="1916113"/>
            <a:ext cx="574675" cy="504825"/>
          </a:xfrm>
          <a:prstGeom prst="line">
            <a:avLst/>
          </a:prstGeom>
          <a:noFill/>
          <a:ln w="38100" cap="sq">
            <a:solidFill>
              <a:srgbClr val="CC00CC"/>
            </a:solidFill>
            <a:miter lim="800000"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prstClr val="black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89134" name="Rectangle 14"/>
          <p:cNvSpPr>
            <a:spLocks noChangeArrowheads="1"/>
          </p:cNvSpPr>
          <p:nvPr/>
        </p:nvSpPr>
        <p:spPr bwMode="auto">
          <a:xfrm>
            <a:off x="3370263" y="1628775"/>
            <a:ext cx="1862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2800" smtClean="0">
                <a:solidFill>
                  <a:srgbClr val="CC00CC"/>
                </a:solidFill>
                <a:latin typeface="Times New Roman" pitchFamily="18" charset="0"/>
              </a:rPr>
              <a:t>(</a:t>
            </a:r>
            <a:r>
              <a:rPr lang="zh-TW" altLang="en-US" sz="2800" smtClean="0">
                <a:solidFill>
                  <a:srgbClr val="CC00CC"/>
                </a:solidFill>
                <a:latin typeface="Times New Roman" pitchFamily="18" charset="0"/>
              </a:rPr>
              <a:t>繳番大租</a:t>
            </a:r>
            <a:r>
              <a:rPr lang="en-US" altLang="zh-TW" sz="2800" smtClean="0">
                <a:solidFill>
                  <a:srgbClr val="CC00CC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389135" name="Line 15"/>
          <p:cNvSpPr>
            <a:spLocks noChangeShapeType="1"/>
          </p:cNvSpPr>
          <p:nvPr/>
        </p:nvSpPr>
        <p:spPr bwMode="auto">
          <a:xfrm>
            <a:off x="3059113" y="2060575"/>
            <a:ext cx="649287" cy="576263"/>
          </a:xfrm>
          <a:prstGeom prst="line">
            <a:avLst/>
          </a:prstGeom>
          <a:noFill/>
          <a:ln w="38100" cap="sq">
            <a:solidFill>
              <a:srgbClr val="FF9900"/>
            </a:solidFill>
            <a:miter lim="800000"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prstClr val="black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89136" name="Rectangle 16"/>
          <p:cNvSpPr>
            <a:spLocks noChangeArrowheads="1"/>
          </p:cNvSpPr>
          <p:nvPr/>
        </p:nvSpPr>
        <p:spPr bwMode="auto">
          <a:xfrm>
            <a:off x="1535113" y="2128838"/>
            <a:ext cx="1844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2800" smtClean="0">
                <a:solidFill>
                  <a:srgbClr val="FF9933"/>
                </a:solidFill>
                <a:latin typeface="Times New Roman" pitchFamily="18" charset="0"/>
              </a:rPr>
              <a:t>(</a:t>
            </a:r>
            <a:r>
              <a:rPr lang="zh-TW" altLang="en-US" sz="2800" smtClean="0">
                <a:solidFill>
                  <a:srgbClr val="FF9933"/>
                </a:solidFill>
                <a:latin typeface="Times New Roman" pitchFamily="18" charset="0"/>
              </a:rPr>
              <a:t>出租土地</a:t>
            </a:r>
            <a:r>
              <a:rPr lang="en-US" altLang="zh-TW" sz="2800" smtClean="0">
                <a:solidFill>
                  <a:srgbClr val="FF9933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389137" name="Line 17"/>
          <p:cNvSpPr>
            <a:spLocks noChangeShapeType="1"/>
          </p:cNvSpPr>
          <p:nvPr/>
        </p:nvSpPr>
        <p:spPr bwMode="auto">
          <a:xfrm>
            <a:off x="4500563" y="3357563"/>
            <a:ext cx="0" cy="647700"/>
          </a:xfrm>
          <a:prstGeom prst="line">
            <a:avLst/>
          </a:prstGeom>
          <a:noFill/>
          <a:ln w="38100" cap="sq">
            <a:solidFill>
              <a:srgbClr val="3366FF"/>
            </a:solidFill>
            <a:miter lim="800000"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prstClr val="black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89138" name="Line 18"/>
          <p:cNvSpPr>
            <a:spLocks noChangeShapeType="1"/>
          </p:cNvSpPr>
          <p:nvPr/>
        </p:nvSpPr>
        <p:spPr bwMode="auto">
          <a:xfrm>
            <a:off x="4500563" y="5013325"/>
            <a:ext cx="0" cy="576263"/>
          </a:xfrm>
          <a:prstGeom prst="line">
            <a:avLst/>
          </a:prstGeom>
          <a:noFill/>
          <a:ln w="38100" cap="sq">
            <a:solidFill>
              <a:srgbClr val="3366FF"/>
            </a:solidFill>
            <a:miter lim="800000"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prstClr val="black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89139" name="Line 19"/>
          <p:cNvSpPr>
            <a:spLocks noChangeShapeType="1"/>
          </p:cNvSpPr>
          <p:nvPr/>
        </p:nvSpPr>
        <p:spPr bwMode="auto">
          <a:xfrm flipH="1" flipV="1">
            <a:off x="4284663" y="3357563"/>
            <a:ext cx="0" cy="576262"/>
          </a:xfrm>
          <a:prstGeom prst="line">
            <a:avLst/>
          </a:prstGeom>
          <a:noFill/>
          <a:ln w="38100" cap="sq">
            <a:solidFill>
              <a:srgbClr val="000000"/>
            </a:solidFill>
            <a:miter lim="800000"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prstClr val="black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89140" name="Line 20"/>
          <p:cNvSpPr>
            <a:spLocks noChangeShapeType="1"/>
          </p:cNvSpPr>
          <p:nvPr/>
        </p:nvSpPr>
        <p:spPr bwMode="auto">
          <a:xfrm flipH="1" flipV="1">
            <a:off x="4284663" y="5013325"/>
            <a:ext cx="0" cy="504825"/>
          </a:xfrm>
          <a:prstGeom prst="line">
            <a:avLst/>
          </a:prstGeom>
          <a:noFill/>
          <a:ln w="38100" cap="sq">
            <a:solidFill>
              <a:srgbClr val="000000"/>
            </a:solidFill>
            <a:miter lim="800000"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prstClr val="black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89141" name="Rectangle 21"/>
          <p:cNvSpPr>
            <a:spLocks noChangeArrowheads="1"/>
          </p:cNvSpPr>
          <p:nvPr/>
        </p:nvSpPr>
        <p:spPr bwMode="auto">
          <a:xfrm>
            <a:off x="3132138" y="3429000"/>
            <a:ext cx="1133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280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zh-TW" altLang="en-US" sz="2800" smtClean="0">
                <a:solidFill>
                  <a:srgbClr val="000000"/>
                </a:solidFill>
                <a:latin typeface="Times New Roman" pitchFamily="18" charset="0"/>
              </a:rPr>
              <a:t>大租</a:t>
            </a:r>
            <a:r>
              <a:rPr lang="en-US" altLang="zh-TW" sz="280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389142" name="Rectangle 22"/>
          <p:cNvSpPr>
            <a:spLocks noChangeArrowheads="1"/>
          </p:cNvSpPr>
          <p:nvPr/>
        </p:nvSpPr>
        <p:spPr bwMode="auto">
          <a:xfrm>
            <a:off x="3132138" y="5013325"/>
            <a:ext cx="1133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280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zh-TW" altLang="en-US" sz="2800" smtClean="0">
                <a:solidFill>
                  <a:srgbClr val="000000"/>
                </a:solidFill>
                <a:latin typeface="Times New Roman" pitchFamily="18" charset="0"/>
              </a:rPr>
              <a:t>小租</a:t>
            </a:r>
            <a:r>
              <a:rPr lang="en-US" altLang="zh-TW" sz="280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4929188" y="1571625"/>
            <a:ext cx="1655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2800" smtClean="0">
                <a:solidFill>
                  <a:srgbClr val="FF3300"/>
                </a:solidFill>
                <a:latin typeface="Times New Roman" pitchFamily="18" charset="0"/>
              </a:rPr>
              <a:t>(</a:t>
            </a:r>
            <a:r>
              <a:rPr lang="zh-TW" altLang="en-US" sz="2800" smtClean="0">
                <a:solidFill>
                  <a:srgbClr val="FF3300"/>
                </a:solidFill>
                <a:latin typeface="Times New Roman" pitchFamily="18" charset="0"/>
              </a:rPr>
              <a:t>繳正供</a:t>
            </a:r>
            <a:r>
              <a:rPr lang="en-US" altLang="zh-TW" sz="2800" smtClean="0">
                <a:solidFill>
                  <a:srgbClr val="FF33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24" name="文字方塊 23"/>
          <p:cNvSpPr txBox="1">
            <a:spLocks noChangeArrowheads="1"/>
          </p:cNvSpPr>
          <p:nvPr/>
        </p:nvSpPr>
        <p:spPr bwMode="auto">
          <a:xfrm>
            <a:off x="4929188" y="3786188"/>
            <a:ext cx="50006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2800" b="1" smtClean="0">
                <a:solidFill>
                  <a:srgbClr val="000000"/>
                </a:solidFill>
                <a:latin typeface="Times New Roman" pitchFamily="18" charset="0"/>
              </a:rPr>
              <a:t>永佃權</a:t>
            </a:r>
          </a:p>
        </p:txBody>
      </p:sp>
    </p:spTree>
    <p:extLst>
      <p:ext uri="{BB962C8B-B14F-4D97-AF65-F5344CB8AC3E}">
        <p14:creationId xmlns:p14="http://schemas.microsoft.com/office/powerpoint/2010/main" val="385078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3" grpId="0" animBg="1"/>
      <p:bldP spid="389124" grpId="0" animBg="1"/>
      <p:bldP spid="389125" grpId="0" animBg="1"/>
      <p:bldP spid="389126" grpId="0" animBg="1"/>
      <p:bldP spid="389127" grpId="0" animBg="1"/>
      <p:bldP spid="389128" grpId="0" animBg="1"/>
      <p:bldP spid="389129" grpId="0"/>
      <p:bldP spid="389130" grpId="0" animBg="1"/>
      <p:bldP spid="389131" grpId="0"/>
      <p:bldP spid="389132" grpId="0" animBg="1"/>
      <p:bldP spid="389133" grpId="0" animBg="1"/>
      <p:bldP spid="389134" grpId="0"/>
      <p:bldP spid="389135" grpId="0" animBg="1"/>
      <p:bldP spid="389136" grpId="0"/>
      <p:bldP spid="389137" grpId="0" animBg="1"/>
      <p:bldP spid="389138" grpId="0" animBg="1"/>
      <p:bldP spid="389139" grpId="0" animBg="1"/>
      <p:bldP spid="389140" grpId="0" animBg="1"/>
      <p:bldP spid="389141" grpId="0"/>
      <p:bldP spid="38914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合股開墾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開墾須有政府執照，核可開墾面積相當大，因此需要大量資金，故有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合股經營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的現象。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早期臺灣合股開墾，投資的性質較濃，合股的組織特色是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股數少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股金較大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，投資者常常未參加實際的拓墾工作。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中期以後，投資者往往親自投入開墾，其投資的股數通常較多，而每股的股金較少。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hlinkClick r:id="rId2"/>
              </a:rPr>
              <a:t>金廣福</a:t>
            </a:r>
            <a:r>
              <a:rPr lang="zh-TW" altLang="en-US" sz="3200" b="1" dirty="0">
                <a:hlinkClick r:id="rId2"/>
              </a:rPr>
              <a:t>墾號的故事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eaLnBrk="1" hangingPunct="1">
              <a:lnSpc>
                <a:spcPct val="90000"/>
              </a:lnSpc>
              <a:buClr>
                <a:srgbClr val="FF0000"/>
              </a:buClr>
              <a:buNone/>
            </a:pPr>
            <a:endParaRPr lang="zh-TW" altLang="en-US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2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ring">
  <a:themeElements>
    <a:clrScheme name="茅草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58ADC3D3BFE6C14A869A1FDD22FBAB18" ma:contentTypeVersion="2" ma:contentTypeDescription="建立新的文件。" ma:contentTypeScope="" ma:versionID="3146430f5c17f430e29c1f39f593810a">
  <xsd:schema xmlns:xsd="http://www.w3.org/2001/XMLSchema" xmlns:xs="http://www.w3.org/2001/XMLSchema" xmlns:p="http://schemas.microsoft.com/office/2006/metadata/properties" xmlns:ns2="36aeb181-a1b9-43c7-bbdf-d56f153fdf66" targetNamespace="http://schemas.microsoft.com/office/2006/metadata/properties" ma:root="true" ma:fieldsID="f92fbcdee5b3fd015f95fb11e8012896" ns2:_="">
    <xsd:import namespace="36aeb181-a1b9-43c7-bbdf-d56f153fdf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aeb181-a1b9-43c7-bbdf-d56f153fdf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AB79DD-601F-4F33-8B7C-22648290F560}"/>
</file>

<file path=customXml/itemProps2.xml><?xml version="1.0" encoding="utf-8"?>
<ds:datastoreItem xmlns:ds="http://schemas.openxmlformats.org/officeDocument/2006/customXml" ds:itemID="{687568F1-2EBE-40E0-BD34-CD50C232542D}"/>
</file>

<file path=customXml/itemProps3.xml><?xml version="1.0" encoding="utf-8"?>
<ds:datastoreItem xmlns:ds="http://schemas.openxmlformats.org/officeDocument/2006/customXml" ds:itemID="{362E965A-9293-4570-86BD-997672D1A09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2055</TotalTime>
  <Words>4035</Words>
  <Application>Microsoft Office PowerPoint</Application>
  <PresentationFormat>如螢幕大小 (4:3)</PresentationFormat>
  <Paragraphs>269</Paragraphs>
  <Slides>70</Slides>
  <Notes>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1" baseType="lpstr">
      <vt:lpstr>Spring</vt:lpstr>
      <vt:lpstr>臺灣開發史</vt:lpstr>
      <vt:lpstr>土地所有型態</vt:lpstr>
      <vt:lpstr>農墾組織：民招民墾</vt:lpstr>
      <vt:lpstr>墾首</vt:lpstr>
      <vt:lpstr>PowerPoint 簡報</vt:lpstr>
      <vt:lpstr>PowerPoint 簡報</vt:lpstr>
      <vt:lpstr>PowerPoint 簡報</vt:lpstr>
      <vt:lpstr>清代臺灣墾佃關係示意圖</vt:lpstr>
      <vt:lpstr>合股開墾</vt:lpstr>
      <vt:lpstr>墾號經營的類型</vt:lpstr>
      <vt:lpstr>PowerPoint 簡報</vt:lpstr>
      <vt:lpstr>金廣福的由來 </vt:lpstr>
      <vt:lpstr>PowerPoint 簡報</vt:lpstr>
      <vt:lpstr>六館業戶</vt:lpstr>
      <vt:lpstr>PowerPoint 簡報</vt:lpstr>
      <vt:lpstr>PowerPoint 簡報</vt:lpstr>
      <vt:lpstr>張達京</vt:lpstr>
      <vt:lpstr>吳沙開墾噶瑪蘭</vt:lpstr>
      <vt:lpstr>PowerPoint 簡報</vt:lpstr>
      <vt:lpstr>水利的開發</vt:lpstr>
      <vt:lpstr>PowerPoint 簡報</vt:lpstr>
      <vt:lpstr>PowerPoint 簡報</vt:lpstr>
      <vt:lpstr>PowerPoint 簡報</vt:lpstr>
      <vt:lpstr>八堡圳</vt:lpstr>
      <vt:lpstr>PowerPoint 簡報</vt:lpstr>
      <vt:lpstr>PowerPoint 簡報</vt:lpstr>
      <vt:lpstr>瑠公圳</vt:lpstr>
      <vt:lpstr>PowerPoint 簡報</vt:lpstr>
      <vt:lpstr>貓霧捒圳</vt:lpstr>
      <vt:lpstr>PowerPoint 簡報</vt:lpstr>
      <vt:lpstr>曹公圳</vt:lpstr>
      <vt:lpstr>曹公圳</vt:lpstr>
      <vt:lpstr>曹公廟</vt:lpstr>
      <vt:lpstr>原住民與漢人關係的消長</vt:lpstr>
      <vt:lpstr>土牛紅線</vt:lpstr>
      <vt:lpstr>PowerPoint 簡報</vt:lpstr>
      <vt:lpstr>PowerPoint 簡報</vt:lpstr>
      <vt:lpstr>PowerPoint 簡報</vt:lpstr>
      <vt:lpstr>PowerPoint 簡報</vt:lpstr>
      <vt:lpstr>PowerPoint 簡報</vt:lpstr>
      <vt:lpstr>原住民土地的流失</vt:lpstr>
      <vt:lpstr>封山禁令的突破</vt:lpstr>
      <vt:lpstr>清代臺灣的大租地契</vt:lpstr>
      <vt:lpstr>PowerPoint 簡報</vt:lpstr>
      <vt:lpstr>原住民的反抗</vt:lpstr>
      <vt:lpstr>PowerPoint 簡報</vt:lpstr>
      <vt:lpstr>PowerPoint 簡報</vt:lpstr>
      <vt:lpstr>PowerPoint 簡報</vt:lpstr>
      <vt:lpstr>農業經營</vt:lpstr>
      <vt:lpstr>稻米</vt:lpstr>
      <vt:lpstr>PowerPoint 簡報</vt:lpstr>
      <vt:lpstr>PowerPoint 簡報</vt:lpstr>
      <vt:lpstr>PowerPoint 簡報</vt:lpstr>
      <vt:lpstr>PowerPoint 簡報</vt:lpstr>
      <vt:lpstr>清代臺灣製糖工場</vt:lpstr>
      <vt:lpstr>蔗糖的生產技術</vt:lpstr>
      <vt:lpstr>PowerPoint 簡報</vt:lpstr>
      <vt:lpstr>商業發展</vt:lpstr>
      <vt:lpstr>PowerPoint 簡報</vt:lpstr>
      <vt:lpstr> </vt:lpstr>
      <vt:lpstr>郊商</vt:lpstr>
      <vt:lpstr>港口開放與管理</vt:lpstr>
      <vt:lpstr>PowerPoint 簡報</vt:lpstr>
      <vt:lpstr>一府二鹿三艋舺</vt:lpstr>
      <vt:lpstr>PowerPoint 簡報</vt:lpstr>
      <vt:lpstr>舊時鹿港的舢舨 </vt:lpstr>
      <vt:lpstr>鹿港不見天  鹿港商業貿易興盛，商賈往來絡繹不絕，為免買客風吹日曬雨淋，商家便搭建遮棚，形成「不見天」。此圖攝於日治時期。 </vt:lpstr>
      <vt:lpstr>鹿港龍山寺</vt:lpstr>
      <vt:lpstr>PowerPoint 簡報</vt:lpstr>
      <vt:lpstr>清代臺北的核心地區是艋舺(萬華)。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臺灣開發史</dc:title>
  <dc:creator>User</dc:creator>
  <cp:lastModifiedBy>user</cp:lastModifiedBy>
  <cp:revision>185</cp:revision>
  <dcterms:created xsi:type="dcterms:W3CDTF">2015-03-06T01:52:46Z</dcterms:created>
  <dcterms:modified xsi:type="dcterms:W3CDTF">2021-04-26T01:41:34Z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0x01010058ADC3D3BFE6C14A869A1FDD22FBAB18</vt:lpwstr>
  </property>
</Properties>
</file>